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409" r:id="rId3"/>
    <p:sldId id="458" r:id="rId4"/>
    <p:sldId id="457" r:id="rId5"/>
    <p:sldId id="459" r:id="rId6"/>
    <p:sldId id="460" r:id="rId7"/>
    <p:sldId id="462" r:id="rId8"/>
    <p:sldId id="463" r:id="rId9"/>
    <p:sldId id="469" r:id="rId10"/>
    <p:sldId id="464" r:id="rId11"/>
    <p:sldId id="465" r:id="rId12"/>
    <p:sldId id="466" r:id="rId13"/>
    <p:sldId id="461" r:id="rId14"/>
    <p:sldId id="467" r:id="rId15"/>
    <p:sldId id="468" r:id="rId16"/>
    <p:sldId id="456" r:id="rId17"/>
    <p:sldId id="311" r:id="rId18"/>
  </p:sldIdLst>
  <p:sldSz cx="9906000" cy="6858000" type="A4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  <p15:guide id="3" pos="3256" userDrawn="1">
          <p15:clr>
            <a:srgbClr val="A4A3A4"/>
          </p15:clr>
        </p15:guide>
        <p15:guide id="4" pos="325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4CD"/>
    <a:srgbClr val="1C1C1C"/>
    <a:srgbClr val="FFFF99"/>
    <a:srgbClr val="FFCC99"/>
    <a:srgbClr val="FFFFCC"/>
    <a:srgbClr val="5F5F5F"/>
    <a:srgbClr val="99FF33"/>
    <a:srgbClr val="00CC00"/>
    <a:srgbClr val="606060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65" autoAdjust="0"/>
    <p:restoredTop sz="72905" autoAdjust="0"/>
  </p:normalViewPr>
  <p:slideViewPr>
    <p:cSldViewPr>
      <p:cViewPr varScale="1">
        <p:scale>
          <a:sx n="65" d="100"/>
          <a:sy n="65" d="100"/>
        </p:scale>
        <p:origin x="1232" y="44"/>
      </p:cViewPr>
      <p:guideLst>
        <p:guide orient="horz" pos="2160"/>
        <p:guide pos="3120"/>
        <p:guide pos="3256"/>
        <p:guide pos="3257"/>
      </p:guideLst>
    </p:cSldViewPr>
  </p:slideViewPr>
  <p:outlineViewPr>
    <p:cViewPr>
      <p:scale>
        <a:sx n="33" d="100"/>
        <a:sy n="33" d="100"/>
      </p:scale>
      <p:origin x="0" y="259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43" cy="4984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64" y="0"/>
            <a:ext cx="2946443" cy="4984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B33EBE-180F-4D4C-BF5D-12CFCA41F9C9}" type="datetimeFigureOut">
              <a:rPr lang="en-US" smtClean="0"/>
              <a:pPr/>
              <a:t>2/26/2018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29780"/>
            <a:ext cx="2946443" cy="4984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64" y="9429780"/>
            <a:ext cx="2946443" cy="4984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EABC52-36DA-4F67-B5E4-5C8D07C21B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8812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E1320C-08FF-49CA-A868-29FD0C96B866}" type="datetimeFigureOut">
              <a:rPr lang="ru-RU" smtClean="0"/>
              <a:pPr/>
              <a:t>26.02.2018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12788" y="746125"/>
            <a:ext cx="537210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C66C9B-0644-4298-B228-C718AB90703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9933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2788" y="746125"/>
            <a:ext cx="5372100" cy="3721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66C9B-0644-4298-B228-C718AB907038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13337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2788" y="746125"/>
            <a:ext cx="5372100" cy="3721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66C9B-0644-4298-B228-C718AB907038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56948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2788" y="746125"/>
            <a:ext cx="5372100" cy="3721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66C9B-0644-4298-B228-C718AB907038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83876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2788" y="746125"/>
            <a:ext cx="5372100" cy="3721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66C9B-0644-4298-B228-C718AB907038}" type="slidenum">
              <a:rPr lang="ru-RU" smtClean="0"/>
              <a:pPr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40366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2788" y="746125"/>
            <a:ext cx="5372100" cy="3721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66C9B-0644-4298-B228-C718AB907038}" type="slidenum">
              <a:rPr lang="ru-RU" smtClean="0"/>
              <a:pPr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23101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2788" y="746125"/>
            <a:ext cx="5372100" cy="3721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66C9B-0644-4298-B228-C718AB907038}" type="slidenum">
              <a:rPr lang="ru-RU" smtClean="0"/>
              <a:pPr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55956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2788" y="746125"/>
            <a:ext cx="5372100" cy="3721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66C9B-0644-4298-B228-C718AB907038}" type="slidenum">
              <a:rPr lang="ru-RU" smtClean="0"/>
              <a:pPr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3343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2788" y="746125"/>
            <a:ext cx="5372100" cy="3721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66C9B-0644-4298-B228-C718AB907038}" type="slidenum">
              <a:rPr lang="ru-RU" smtClean="0"/>
              <a:pPr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82939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2788" y="746125"/>
            <a:ext cx="5372100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66C9B-0644-4298-B228-C718AB907038}" type="slidenum">
              <a:rPr lang="ru-RU" smtClean="0"/>
              <a:pPr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3813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2788" y="746125"/>
            <a:ext cx="5372100" cy="3721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66C9B-0644-4298-B228-C718AB907038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6776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2788" y="746125"/>
            <a:ext cx="5372100" cy="3721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66C9B-0644-4298-B228-C718AB907038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21095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2788" y="746125"/>
            <a:ext cx="5372100" cy="3721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66C9B-0644-4298-B228-C718AB907038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42148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2788" y="746125"/>
            <a:ext cx="5372100" cy="3721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66C9B-0644-4298-B228-C718AB907038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68384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2788" y="746125"/>
            <a:ext cx="5372100" cy="3721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66C9B-0644-4298-B228-C718AB907038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43248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2788" y="746125"/>
            <a:ext cx="5372100" cy="3721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66C9B-0644-4298-B228-C718AB907038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29743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2788" y="746125"/>
            <a:ext cx="5372100" cy="3721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66C9B-0644-4298-B228-C718AB907038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53674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2788" y="746125"/>
            <a:ext cx="5372100" cy="3721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66C9B-0644-4298-B228-C718AB907038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0806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DA155-4707-4030-AC3D-6ACD38E93F01}" type="datetimeFigureOut">
              <a:rPr lang="ru-RU" smtClean="0"/>
              <a:pPr/>
              <a:t>26.02.2018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6ECDA-8B27-428C-8B0B-020ABE1A63A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5355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DA155-4707-4030-AC3D-6ACD38E93F01}" type="datetimeFigureOut">
              <a:rPr lang="ru-RU" smtClean="0"/>
              <a:pPr/>
              <a:t>26.02.2018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6ECDA-8B27-428C-8B0B-020ABE1A63A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3001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41"/>
            <a:ext cx="222885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41"/>
            <a:ext cx="652145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DA155-4707-4030-AC3D-6ACD38E93F01}" type="datetimeFigureOut">
              <a:rPr lang="ru-RU" smtClean="0"/>
              <a:pPr/>
              <a:t>26.02.2018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6ECDA-8B27-428C-8B0B-020ABE1A63A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23401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7545288" y="6309322"/>
            <a:ext cx="2133600" cy="365125"/>
          </a:xfrm>
          <a:prstGeom prst="rect">
            <a:avLst/>
          </a:prstGeom>
        </p:spPr>
        <p:txBody>
          <a:bodyPr/>
          <a:lstStyle/>
          <a:p>
            <a:fld id="{FBC6ECDA-8B27-428C-8B0B-020ABE1A63AE}" type="slidenum">
              <a:rPr lang="ru-RU" sz="1400">
                <a:solidFill>
                  <a:schemeClr val="bg1">
                    <a:lumMod val="50000"/>
                  </a:schemeClr>
                </a:solidFill>
                <a:latin typeface="HeliosLight" pitchFamily="34" charset="0"/>
              </a:rPr>
              <a:pPr/>
              <a:t>‹#›</a:t>
            </a:fld>
            <a:endParaRPr lang="ru-RU" sz="1400" dirty="0">
              <a:solidFill>
                <a:schemeClr val="bg1">
                  <a:lumMod val="50000"/>
                </a:schemeClr>
              </a:solidFill>
              <a:latin typeface="HeliosLight" pitchFamily="34" charset="0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776537" y="6491882"/>
            <a:ext cx="85267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6" descr="LOGO_ANTITRUST_finish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617" y="6283239"/>
            <a:ext cx="1219317" cy="32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7178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DA155-4707-4030-AC3D-6ACD38E93F01}" type="datetimeFigureOut">
              <a:rPr lang="ru-RU" smtClean="0"/>
              <a:pPr/>
              <a:t>26.02.2018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6ECDA-8B27-428C-8B0B-020ABE1A63A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5887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DA155-4707-4030-AC3D-6ACD38E93F01}" type="datetimeFigureOut">
              <a:rPr lang="ru-RU" smtClean="0"/>
              <a:pPr/>
              <a:t>26.02.2018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6ECDA-8B27-428C-8B0B-020ABE1A63A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2488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0" y="1600203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50" y="1600203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DA155-4707-4030-AC3D-6ACD38E93F01}" type="datetimeFigureOut">
              <a:rPr lang="ru-RU" smtClean="0"/>
              <a:pPr/>
              <a:t>26.02.2018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6ECDA-8B27-428C-8B0B-020ABE1A63A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4641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DA155-4707-4030-AC3D-6ACD38E93F01}" type="datetimeFigureOut">
              <a:rPr lang="ru-RU" smtClean="0"/>
              <a:pPr/>
              <a:t>26.02.2018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6ECDA-8B27-428C-8B0B-020ABE1A63A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6480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DA155-4707-4030-AC3D-6ACD38E93F01}" type="datetimeFigureOut">
              <a:rPr lang="ru-RU" smtClean="0"/>
              <a:pPr/>
              <a:t>26.02.2018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6ECDA-8B27-428C-8B0B-020ABE1A63A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4982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DA155-4707-4030-AC3D-6ACD38E93F01}" type="datetimeFigureOut">
              <a:rPr lang="ru-RU" smtClean="0"/>
              <a:pPr/>
              <a:t>26.02.2018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6ECDA-8B27-428C-8B0B-020ABE1A63A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6660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DA155-4707-4030-AC3D-6ACD38E93F01}" type="datetimeFigureOut">
              <a:rPr lang="ru-RU" smtClean="0"/>
              <a:pPr/>
              <a:t>26.02.2018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6ECDA-8B27-428C-8B0B-020ABE1A63A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1666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DA155-4707-4030-AC3D-6ACD38E93F01}" type="datetimeFigureOut">
              <a:rPr lang="ru-RU" smtClean="0"/>
              <a:pPr/>
              <a:t>26.02.2018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6ECDA-8B27-428C-8B0B-020ABE1A63A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1054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CDA155-4707-4030-AC3D-6ACD38E93F01}" type="datetimeFigureOut">
              <a:rPr lang="ru-RU" smtClean="0"/>
              <a:pPr/>
              <a:t>26.02.2018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C6ECDA-8B27-428C-8B0B-020ABE1A63A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042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13" Type="http://schemas.openxmlformats.org/officeDocument/2006/relationships/image" Target="../media/image1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sv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svg"/><Relationship Id="rId4" Type="http://schemas.openxmlformats.org/officeDocument/2006/relationships/image" Target="../media/image33.svg"/><Relationship Id="rId9" Type="http://schemas.openxmlformats.org/officeDocument/2006/relationships/image" Target="../media/image38.png"/><Relationship Id="rId1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jpe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10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png"/><Relationship Id="rId10" Type="http://schemas.openxmlformats.org/officeDocument/2006/relationships/image" Target="../media/image16.jpg"/><Relationship Id="rId4" Type="http://schemas.openxmlformats.org/officeDocument/2006/relationships/image" Target="../media/image11.jpg"/><Relationship Id="rId9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jpeg"/><Relationship Id="rId7" Type="http://schemas.openxmlformats.org/officeDocument/2006/relationships/image" Target="../media/image23.jpg"/><Relationship Id="rId12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11" Type="http://schemas.openxmlformats.org/officeDocument/2006/relationships/image" Target="../media/image27.gif"/><Relationship Id="rId5" Type="http://schemas.openxmlformats.org/officeDocument/2006/relationships/image" Target="../media/image21.png"/><Relationship Id="rId15" Type="http://schemas.openxmlformats.org/officeDocument/2006/relationships/image" Target="../media/image31.jpeg"/><Relationship Id="rId10" Type="http://schemas.openxmlformats.org/officeDocument/2006/relationships/image" Target="../media/image26.jpeg"/><Relationship Id="rId4" Type="http://schemas.openxmlformats.org/officeDocument/2006/relationships/image" Target="../media/image20.png"/><Relationship Id="rId9" Type="http://schemas.openxmlformats.org/officeDocument/2006/relationships/image" Target="../media/image25.svg"/><Relationship Id="rId1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921552" cy="6885384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-15552" y="6453336"/>
            <a:ext cx="9906000" cy="40466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500" b="1" dirty="0">
                <a:solidFill>
                  <a:schemeClr val="bg1"/>
                </a:solidFill>
                <a:latin typeface="HeliosLight" pitchFamily="34" charset="0"/>
                <a:ea typeface="+mn-ea"/>
                <a:cs typeface="+mn-cs"/>
              </a:rPr>
              <a:t>Астана</a:t>
            </a:r>
            <a:r>
              <a:rPr lang="en-US" sz="1500" b="1" dirty="0">
                <a:solidFill>
                  <a:schemeClr val="bg1"/>
                </a:solidFill>
                <a:latin typeface="HeliosLight" pitchFamily="34" charset="0"/>
                <a:ea typeface="+mn-ea"/>
                <a:cs typeface="+mn-cs"/>
              </a:rPr>
              <a:t>, 201</a:t>
            </a:r>
            <a:r>
              <a:rPr lang="ru-RU" sz="1500" b="1" dirty="0">
                <a:solidFill>
                  <a:schemeClr val="bg1"/>
                </a:solidFill>
                <a:latin typeface="HeliosLight" pitchFamily="34" charset="0"/>
                <a:ea typeface="+mn-ea"/>
                <a:cs typeface="+mn-cs"/>
              </a:rPr>
              <a:t>8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-15552" y="5492740"/>
            <a:ext cx="9906000" cy="720080"/>
          </a:xfrm>
        </p:spPr>
        <p:txBody>
          <a:bodyPr anchor="t" anchorCtr="0">
            <a:noAutofit/>
          </a:bodyPr>
          <a:lstStyle/>
          <a:p>
            <a:r>
              <a:rPr lang="ru-RU" sz="2800" b="1" dirty="0">
                <a:solidFill>
                  <a:srgbClr val="0070C0"/>
                </a:solidFill>
                <a:latin typeface="HeliosLight" pitchFamily="34" charset="0"/>
                <a:ea typeface="+mn-ea"/>
                <a:cs typeface="+mn-cs"/>
              </a:rPr>
              <a:t>Установление доминирующее положения</a:t>
            </a:r>
            <a:br>
              <a:rPr lang="ru-RU" sz="2800" b="1" dirty="0">
                <a:solidFill>
                  <a:srgbClr val="0070C0"/>
                </a:solidFill>
                <a:latin typeface="HeliosLight" pitchFamily="34" charset="0"/>
                <a:ea typeface="+mn-ea"/>
                <a:cs typeface="+mn-cs"/>
              </a:rPr>
            </a:br>
            <a:r>
              <a:rPr lang="ru-RU" sz="2800" b="1" dirty="0">
                <a:solidFill>
                  <a:srgbClr val="0070C0"/>
                </a:solidFill>
                <a:latin typeface="HeliosLight" pitchFamily="34" charset="0"/>
                <a:ea typeface="+mn-ea"/>
                <a:cs typeface="+mn-cs"/>
              </a:rPr>
              <a:t>на «цифровых рынках»</a:t>
            </a:r>
          </a:p>
        </p:txBody>
      </p:sp>
    </p:spTree>
    <p:extLst>
      <p:ext uri="{BB962C8B-B14F-4D97-AF65-F5344CB8AC3E}">
        <p14:creationId xmlns:p14="http://schemas.microsoft.com/office/powerpoint/2010/main" val="34498803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697BE335-18DB-40D8-AEC2-F72D4F47142C}"/>
              </a:ext>
            </a:extLst>
          </p:cNvPr>
          <p:cNvGrpSpPr/>
          <p:nvPr/>
        </p:nvGrpSpPr>
        <p:grpSpPr>
          <a:xfrm>
            <a:off x="971022" y="1099066"/>
            <a:ext cx="3241559" cy="3130045"/>
            <a:chOff x="2823858" y="1164666"/>
            <a:chExt cx="6528788" cy="4932366"/>
          </a:xfrm>
        </p:grpSpPr>
        <p:pic>
          <p:nvPicPr>
            <p:cNvPr id="25" name="Рисунок 24" descr="Компьютер">
              <a:extLst>
                <a:ext uri="{FF2B5EF4-FFF2-40B4-BE49-F238E27FC236}">
                  <a16:creationId xmlns:a16="http://schemas.microsoft.com/office/drawing/2014/main" id="{E9DF8262-912F-4D74-8789-00FFFC59C0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130392" y="2947767"/>
              <a:ext cx="1136807" cy="915761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13D232A-4625-4034-A885-EDC4CE2CC867}"/>
                </a:ext>
              </a:extLst>
            </p:cNvPr>
            <p:cNvSpPr txBox="1"/>
            <p:nvPr/>
          </p:nvSpPr>
          <p:spPr>
            <a:xfrm>
              <a:off x="2823858" y="3677301"/>
              <a:ext cx="16952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Лучше продукт</a:t>
              </a:r>
            </a:p>
          </p:txBody>
        </p:sp>
        <p:pic>
          <p:nvPicPr>
            <p:cNvPr id="28" name="Рисунок 27" descr="Пользователи">
              <a:extLst>
                <a:ext uri="{FF2B5EF4-FFF2-40B4-BE49-F238E27FC236}">
                  <a16:creationId xmlns:a16="http://schemas.microsoft.com/office/drawing/2014/main" id="{015E1B26-E8CF-4244-AEE7-7E644DC5093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526651" y="1164666"/>
              <a:ext cx="1032434" cy="1032434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9FE4B7B-2A71-441B-8905-78A035F999C5}"/>
                </a:ext>
              </a:extLst>
            </p:cNvPr>
            <p:cNvSpPr txBox="1"/>
            <p:nvPr/>
          </p:nvSpPr>
          <p:spPr>
            <a:xfrm>
              <a:off x="4902041" y="2012434"/>
              <a:ext cx="23996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Больше пользователей</a:t>
              </a:r>
            </a:p>
          </p:txBody>
        </p:sp>
        <p:pic>
          <p:nvPicPr>
            <p:cNvPr id="30" name="Рисунок 29" descr="База данных">
              <a:extLst>
                <a:ext uri="{FF2B5EF4-FFF2-40B4-BE49-F238E27FC236}">
                  <a16:creationId xmlns:a16="http://schemas.microsoft.com/office/drawing/2014/main" id="{92F567FC-5B55-4AB2-9CCD-AADDD45F3AA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8035714" y="3144938"/>
              <a:ext cx="841586" cy="841586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A29687E-70C8-4A01-979E-F6FAB28E7607}"/>
                </a:ext>
              </a:extLst>
            </p:cNvPr>
            <p:cNvSpPr txBox="1"/>
            <p:nvPr/>
          </p:nvSpPr>
          <p:spPr>
            <a:xfrm>
              <a:off x="7625698" y="3824203"/>
              <a:ext cx="17269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Больше данных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6847510-5946-4B15-8AB2-A642FDF00822}"/>
                </a:ext>
              </a:extLst>
            </p:cNvPr>
            <p:cNvSpPr txBox="1"/>
            <p:nvPr/>
          </p:nvSpPr>
          <p:spPr>
            <a:xfrm>
              <a:off x="4858761" y="5727700"/>
              <a:ext cx="24862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Качественнее алгоритм</a:t>
              </a:r>
            </a:p>
          </p:txBody>
        </p:sp>
        <p:pic>
          <p:nvPicPr>
            <p:cNvPr id="33" name="Рисунок 32" descr="Одна шестеренка">
              <a:extLst>
                <a:ext uri="{FF2B5EF4-FFF2-40B4-BE49-F238E27FC236}">
                  <a16:creationId xmlns:a16="http://schemas.microsoft.com/office/drawing/2014/main" id="{72A1CF40-4312-4974-8546-2C55EE1B444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419367" y="4687669"/>
              <a:ext cx="914400" cy="914400"/>
            </a:xfrm>
            <a:prstGeom prst="rect">
              <a:avLst/>
            </a:prstGeom>
          </p:spPr>
        </p:pic>
        <p:pic>
          <p:nvPicPr>
            <p:cNvPr id="34" name="Рисунок 33" descr="Шестеренки">
              <a:extLst>
                <a:ext uri="{FF2B5EF4-FFF2-40B4-BE49-F238E27FC236}">
                  <a16:creationId xmlns:a16="http://schemas.microsoft.com/office/drawing/2014/main" id="{99229C0D-F79D-4A8F-9FB9-F2E3A96C61A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5876567" y="4938932"/>
              <a:ext cx="914400" cy="914400"/>
            </a:xfrm>
            <a:prstGeom prst="rect">
              <a:avLst/>
            </a:prstGeom>
          </p:spPr>
        </p:pic>
        <p:sp>
          <p:nvSpPr>
            <p:cNvPr id="35" name="Стрелка: изогнутая 34">
              <a:extLst>
                <a:ext uri="{FF2B5EF4-FFF2-40B4-BE49-F238E27FC236}">
                  <a16:creationId xmlns:a16="http://schemas.microsoft.com/office/drawing/2014/main" id="{0E0C651A-04FC-4FBD-BA83-603A8D523EE1}"/>
                </a:ext>
              </a:extLst>
            </p:cNvPr>
            <p:cNvSpPr/>
            <p:nvPr/>
          </p:nvSpPr>
          <p:spPr>
            <a:xfrm>
              <a:off x="3501715" y="1342738"/>
              <a:ext cx="1771648" cy="1643130"/>
            </a:xfrm>
            <a:prstGeom prst="bentArrow">
              <a:avLst>
                <a:gd name="adj1" fmla="val 4676"/>
                <a:gd name="adj2" fmla="val 11088"/>
                <a:gd name="adj3" fmla="val 13406"/>
                <a:gd name="adj4" fmla="val 73121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6" name="Стрелка: изогнутая 35">
              <a:extLst>
                <a:ext uri="{FF2B5EF4-FFF2-40B4-BE49-F238E27FC236}">
                  <a16:creationId xmlns:a16="http://schemas.microsoft.com/office/drawing/2014/main" id="{95262F08-2CCB-4957-A3F4-92588388E5AB}"/>
                </a:ext>
              </a:extLst>
            </p:cNvPr>
            <p:cNvSpPr/>
            <p:nvPr/>
          </p:nvSpPr>
          <p:spPr>
            <a:xfrm rot="10800000">
              <a:off x="6790967" y="4227395"/>
              <a:ext cx="1708295" cy="1322505"/>
            </a:xfrm>
            <a:prstGeom prst="bentArrow">
              <a:avLst>
                <a:gd name="adj1" fmla="val 4676"/>
                <a:gd name="adj2" fmla="val 11088"/>
                <a:gd name="adj3" fmla="val 13406"/>
                <a:gd name="adj4" fmla="val 73649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37" name="Стрелка: изогнутая 36">
              <a:extLst>
                <a:ext uri="{FF2B5EF4-FFF2-40B4-BE49-F238E27FC236}">
                  <a16:creationId xmlns:a16="http://schemas.microsoft.com/office/drawing/2014/main" id="{C24C497E-0488-4C46-8D58-DC7A563C53D8}"/>
                </a:ext>
              </a:extLst>
            </p:cNvPr>
            <p:cNvSpPr/>
            <p:nvPr/>
          </p:nvSpPr>
          <p:spPr>
            <a:xfrm rot="5400000">
              <a:off x="6951709" y="1366623"/>
              <a:ext cx="1587668" cy="1775085"/>
            </a:xfrm>
            <a:prstGeom prst="bentArrow">
              <a:avLst>
                <a:gd name="adj1" fmla="val 4676"/>
                <a:gd name="adj2" fmla="val 14571"/>
                <a:gd name="adj3" fmla="val 16019"/>
                <a:gd name="adj4" fmla="val 73121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8" name="Стрелка: изогнутая 37">
              <a:extLst>
                <a:ext uri="{FF2B5EF4-FFF2-40B4-BE49-F238E27FC236}">
                  <a16:creationId xmlns:a16="http://schemas.microsoft.com/office/drawing/2014/main" id="{AC9365EE-B943-4DF6-BC1B-BD0E32BE8BDB}"/>
                </a:ext>
              </a:extLst>
            </p:cNvPr>
            <p:cNvSpPr/>
            <p:nvPr/>
          </p:nvSpPr>
          <p:spPr>
            <a:xfrm rot="16200000">
              <a:off x="3657524" y="3780293"/>
              <a:ext cx="1387262" cy="1844415"/>
            </a:xfrm>
            <a:prstGeom prst="bentArrow">
              <a:avLst>
                <a:gd name="adj1" fmla="val 4676"/>
                <a:gd name="adj2" fmla="val 11088"/>
                <a:gd name="adj3" fmla="val 13406"/>
                <a:gd name="adj4" fmla="val 74952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488505" y="297441"/>
            <a:ext cx="9190384" cy="1035802"/>
          </a:xfrm>
        </p:spPr>
        <p:txBody>
          <a:bodyPr anchor="t" anchorCtr="0">
            <a:noAutofit/>
          </a:bodyPr>
          <a:lstStyle/>
          <a:p>
            <a:pPr algn="just">
              <a:spcBef>
                <a:spcPct val="20000"/>
              </a:spcBef>
            </a:pPr>
            <a:r>
              <a:rPr lang="ru-RU" sz="2800" b="1" dirty="0">
                <a:solidFill>
                  <a:srgbClr val="0084CD"/>
                </a:solidFill>
                <a:latin typeface="HeliosLight" pitchFamily="34" charset="0"/>
                <a:ea typeface="+mn-ea"/>
                <a:cs typeface="+mn-cs"/>
              </a:rPr>
              <a:t>Сетевые эффекты</a:t>
            </a:r>
            <a:endParaRPr lang="ru-RU" sz="2800" dirty="0">
              <a:solidFill>
                <a:srgbClr val="0084CD"/>
              </a:solidFill>
              <a:latin typeface="HeliosLight" pitchFamily="34" charset="0"/>
              <a:ea typeface="+mn-ea"/>
              <a:cs typeface="+mn-cs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776537" y="6491882"/>
            <a:ext cx="85267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6" descr="LOGO_ANTITRUST_finish.pn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617" y="6283239"/>
            <a:ext cx="1219317" cy="32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9"/>
          <p:cNvCxnSpPr/>
          <p:nvPr/>
        </p:nvCxnSpPr>
        <p:spPr>
          <a:xfrm>
            <a:off x="560512" y="1196752"/>
            <a:ext cx="8692075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593678" y="4267490"/>
            <a:ext cx="577130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dirty="0">
                <a:solidFill>
                  <a:srgbClr val="0084CD"/>
                </a:solidFill>
              </a:rPr>
              <a:t>Как учитывать?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3000" dirty="0"/>
              <a:t>как барьеры входа/экспансии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3000" dirty="0"/>
              <a:t>lock-up</a:t>
            </a:r>
            <a:r>
              <a:rPr lang="en-US" sz="3000" dirty="0"/>
              <a:t> </a:t>
            </a:r>
            <a:r>
              <a:rPr lang="ru-RU" sz="3000" dirty="0"/>
              <a:t>эффект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3000" dirty="0"/>
              <a:t>minimum efficiency scale</a:t>
            </a:r>
            <a:endParaRPr lang="en-US" sz="3000" dirty="0"/>
          </a:p>
        </p:txBody>
      </p:sp>
      <p:sp>
        <p:nvSpPr>
          <p:cNvPr id="9" name="Номер слайда 9"/>
          <p:cNvSpPr txBox="1">
            <a:spLocks/>
          </p:cNvSpPr>
          <p:nvPr/>
        </p:nvSpPr>
        <p:spPr>
          <a:xfrm>
            <a:off x="7545288" y="6309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BC6ECDA-8B27-428C-8B0B-020ABE1A63AE}" type="slidenum">
              <a:rPr lang="ru-RU" sz="1400" smtClean="0">
                <a:solidFill>
                  <a:schemeClr val="bg1">
                    <a:lumMod val="50000"/>
                  </a:schemeClr>
                </a:solidFill>
                <a:latin typeface="HeliosLight" pitchFamily="34" charset="0"/>
              </a:rPr>
              <a:pPr/>
              <a:t>10</a:t>
            </a:fld>
            <a:endParaRPr lang="ru-RU" sz="1400" dirty="0">
              <a:solidFill>
                <a:schemeClr val="bg1">
                  <a:lumMod val="50000"/>
                </a:schemeClr>
              </a:solidFill>
              <a:latin typeface="HeliosLight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02520A9-715B-4A93-B770-725AC5679F7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549" y="3023314"/>
            <a:ext cx="4607983" cy="169652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7A6D30C-F4FA-4EF0-A187-6AEBDB147EEE}"/>
              </a:ext>
            </a:extLst>
          </p:cNvPr>
          <p:cNvSpPr txBox="1"/>
          <p:nvPr/>
        </p:nvSpPr>
        <p:spPr>
          <a:xfrm>
            <a:off x="6537176" y="4834477"/>
            <a:ext cx="2904423" cy="135421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Сводит разные категории пользователей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Определяет условия взаимодействия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0EDCB301-FB30-439C-83B7-296976B0E6AE}"/>
              </a:ext>
            </a:extLst>
          </p:cNvPr>
          <p:cNvGrpSpPr/>
          <p:nvPr/>
        </p:nvGrpSpPr>
        <p:grpSpPr>
          <a:xfrm>
            <a:off x="4756254" y="1405396"/>
            <a:ext cx="4685345" cy="1331057"/>
            <a:chOff x="2255952" y="2441358"/>
            <a:chExt cx="7675391" cy="3073568"/>
          </a:xfrm>
        </p:grpSpPr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id="{110C7DFF-6802-4253-ADE7-8DE8A88C26FC}"/>
                </a:ext>
              </a:extLst>
            </p:cNvPr>
            <p:cNvSpPr/>
            <p:nvPr/>
          </p:nvSpPr>
          <p:spPr>
            <a:xfrm>
              <a:off x="4983922" y="4501662"/>
              <a:ext cx="2129222" cy="996461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2">
              <a:extLst>
                <a:ext uri="{FF2B5EF4-FFF2-40B4-BE49-F238E27FC236}">
                  <a16:creationId xmlns:a16="http://schemas.microsoft.com/office/drawing/2014/main" id="{65A7E5DF-2DF4-4B19-B904-C7AF93EB9EC8}"/>
                </a:ext>
              </a:extLst>
            </p:cNvPr>
            <p:cNvSpPr/>
            <p:nvPr/>
          </p:nvSpPr>
          <p:spPr>
            <a:xfrm>
              <a:off x="7802121" y="2441358"/>
              <a:ext cx="2129222" cy="996461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842376C4-980B-40B9-B5D9-2C00E448969E}"/>
                </a:ext>
              </a:extLst>
            </p:cNvPr>
            <p:cNvSpPr/>
            <p:nvPr/>
          </p:nvSpPr>
          <p:spPr>
            <a:xfrm>
              <a:off x="2255952" y="2441358"/>
              <a:ext cx="2129222" cy="996461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8143026-0FA0-4E22-BB49-D7C1E9543C93}"/>
                </a:ext>
              </a:extLst>
            </p:cNvPr>
            <p:cNvSpPr txBox="1"/>
            <p:nvPr/>
          </p:nvSpPr>
          <p:spPr>
            <a:xfrm>
              <a:off x="2450006" y="2672861"/>
              <a:ext cx="1935165" cy="7817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Сторона 1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09911AE-78F0-4853-864D-4701113B65CB}"/>
                </a:ext>
              </a:extLst>
            </p:cNvPr>
            <p:cNvSpPr txBox="1"/>
            <p:nvPr/>
          </p:nvSpPr>
          <p:spPr>
            <a:xfrm>
              <a:off x="8168697" y="2672861"/>
              <a:ext cx="1751117" cy="7817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Сторона 2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DC5050A-A1F7-4C17-B189-0B5258B4F91E}"/>
                </a:ext>
              </a:extLst>
            </p:cNvPr>
            <p:cNvSpPr txBox="1"/>
            <p:nvPr/>
          </p:nvSpPr>
          <p:spPr>
            <a:xfrm>
              <a:off x="5138995" y="4733165"/>
              <a:ext cx="1909307" cy="7817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Платформа</a:t>
              </a:r>
            </a:p>
          </p:txBody>
        </p:sp>
        <p:cxnSp>
          <p:nvCxnSpPr>
            <p:cNvPr id="20" name="Прямая со стрелкой 19">
              <a:extLst>
                <a:ext uri="{FF2B5EF4-FFF2-40B4-BE49-F238E27FC236}">
                  <a16:creationId xmlns:a16="http://schemas.microsoft.com/office/drawing/2014/main" id="{A24F0956-0B86-4850-92FA-0AD24279C64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59627" y="3437819"/>
              <a:ext cx="1612802" cy="1295346"/>
            </a:xfrm>
            <a:prstGeom prst="straightConnector1">
              <a:avLst/>
            </a:prstGeom>
            <a:ln w="19050">
              <a:headEnd type="arrow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Прямая со стрелкой 20">
              <a:extLst>
                <a:ext uri="{FF2B5EF4-FFF2-40B4-BE49-F238E27FC236}">
                  <a16:creationId xmlns:a16="http://schemas.microsoft.com/office/drawing/2014/main" id="{C947ACB9-8389-42CA-975A-B665227602B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524638" y="3437819"/>
              <a:ext cx="1615701" cy="1295346"/>
            </a:xfrm>
            <a:prstGeom prst="straightConnector1">
              <a:avLst/>
            </a:prstGeom>
            <a:ln w="19050">
              <a:headEnd type="arrow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Прямая со стрелкой 22">
              <a:extLst>
                <a:ext uri="{FF2B5EF4-FFF2-40B4-BE49-F238E27FC236}">
                  <a16:creationId xmlns:a16="http://schemas.microsoft.com/office/drawing/2014/main" id="{FBA7E081-7725-48F2-9581-7A9D3E324AF5}"/>
                </a:ext>
              </a:extLst>
            </p:cNvPr>
            <p:cNvCxnSpPr>
              <a:stCxn id="15" idx="6"/>
              <a:endCxn id="13" idx="2"/>
            </p:cNvCxnSpPr>
            <p:nvPr/>
          </p:nvCxnSpPr>
          <p:spPr>
            <a:xfrm>
              <a:off x="4385174" y="2939589"/>
              <a:ext cx="3416947" cy="0"/>
            </a:xfrm>
            <a:prstGeom prst="straightConnector1">
              <a:avLst/>
            </a:prstGeom>
            <a:ln w="19050"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590562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5315B73-ABC6-420F-AEEA-E76EDAC733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85" y="1274601"/>
            <a:ext cx="3384956" cy="3054277"/>
          </a:xfrm>
          <a:prstGeom prst="rect">
            <a:avLst/>
          </a:prstGeom>
        </p:spPr>
      </p:pic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488505" y="297441"/>
            <a:ext cx="9190384" cy="1035802"/>
          </a:xfrm>
        </p:spPr>
        <p:txBody>
          <a:bodyPr anchor="t" anchorCtr="0">
            <a:noAutofit/>
          </a:bodyPr>
          <a:lstStyle/>
          <a:p>
            <a:pPr algn="just">
              <a:spcBef>
                <a:spcPct val="20000"/>
              </a:spcBef>
            </a:pPr>
            <a:r>
              <a:rPr lang="ru-RU" sz="2800" b="1" dirty="0">
                <a:solidFill>
                  <a:srgbClr val="0084CD"/>
                </a:solidFill>
                <a:latin typeface="HeliosLight" pitchFamily="34" charset="0"/>
                <a:ea typeface="+mn-ea"/>
                <a:cs typeface="+mn-cs"/>
              </a:rPr>
              <a:t>Данные</a:t>
            </a:r>
            <a:r>
              <a:rPr lang="en-US" sz="2800" b="1" dirty="0">
                <a:solidFill>
                  <a:srgbClr val="0084CD"/>
                </a:solidFill>
                <a:latin typeface="HeliosLight" pitchFamily="34" charset="0"/>
                <a:ea typeface="+mn-ea"/>
                <a:cs typeface="+mn-cs"/>
              </a:rPr>
              <a:t> </a:t>
            </a:r>
            <a:r>
              <a:rPr lang="ru-RU" sz="2800" b="1" dirty="0">
                <a:solidFill>
                  <a:srgbClr val="0084CD"/>
                </a:solidFill>
                <a:latin typeface="HeliosLight" pitchFamily="34" charset="0"/>
                <a:ea typeface="+mn-ea"/>
                <a:cs typeface="+mn-cs"/>
              </a:rPr>
              <a:t>и интеллектуальная собственность</a:t>
            </a:r>
            <a:endParaRPr lang="ru-RU" sz="2800" dirty="0">
              <a:solidFill>
                <a:srgbClr val="0084CD"/>
              </a:solidFill>
              <a:latin typeface="HeliosLight" pitchFamily="34" charset="0"/>
              <a:ea typeface="+mn-ea"/>
              <a:cs typeface="+mn-cs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776537" y="6491882"/>
            <a:ext cx="85267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6" descr="LOGO_ANTITRUST_finish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617" y="6283239"/>
            <a:ext cx="1219317" cy="32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9"/>
          <p:cNvCxnSpPr/>
          <p:nvPr/>
        </p:nvCxnSpPr>
        <p:spPr>
          <a:xfrm>
            <a:off x="560512" y="1196752"/>
            <a:ext cx="8692075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1761080" y="4216665"/>
            <a:ext cx="577130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dirty="0">
                <a:solidFill>
                  <a:srgbClr val="0084CD"/>
                </a:solidFill>
              </a:rPr>
              <a:t>Как учитывать?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3000" dirty="0"/>
              <a:t>как барьеры входа/экспансии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3000" dirty="0"/>
              <a:t>ИС сама по себе не означает монополию</a:t>
            </a:r>
            <a:endParaRPr lang="en-US" sz="3000" dirty="0"/>
          </a:p>
        </p:txBody>
      </p:sp>
      <p:sp>
        <p:nvSpPr>
          <p:cNvPr id="9" name="Номер слайда 9"/>
          <p:cNvSpPr txBox="1">
            <a:spLocks/>
          </p:cNvSpPr>
          <p:nvPr/>
        </p:nvSpPr>
        <p:spPr>
          <a:xfrm>
            <a:off x="7545288" y="6309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BC6ECDA-8B27-428C-8B0B-020ABE1A63AE}" type="slidenum">
              <a:rPr lang="ru-RU" sz="1400" smtClean="0">
                <a:solidFill>
                  <a:schemeClr val="bg1">
                    <a:lumMod val="50000"/>
                  </a:schemeClr>
                </a:solidFill>
                <a:latin typeface="HeliosLight" pitchFamily="34" charset="0"/>
              </a:rPr>
              <a:pPr/>
              <a:t>11</a:t>
            </a:fld>
            <a:endParaRPr lang="ru-RU" sz="1400" dirty="0">
              <a:solidFill>
                <a:schemeClr val="bg1">
                  <a:lumMod val="50000"/>
                </a:schemeClr>
              </a:solidFill>
              <a:latin typeface="HeliosLight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9D1C5C3-51E9-4656-8CC8-06575824C2B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345" y="1456800"/>
            <a:ext cx="3220245" cy="274852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958B60D-9D46-42E2-B35C-97038C9C8E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949" y="1573575"/>
            <a:ext cx="2724150" cy="272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1104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633002D-087E-4DBE-AAA9-44338F4883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748" y="1052736"/>
            <a:ext cx="3654839" cy="3654839"/>
          </a:xfrm>
          <a:prstGeom prst="rect">
            <a:avLst/>
          </a:prstGeom>
        </p:spPr>
      </p:pic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488505" y="297441"/>
            <a:ext cx="9190384" cy="1035802"/>
          </a:xfrm>
        </p:spPr>
        <p:txBody>
          <a:bodyPr anchor="t" anchorCtr="0">
            <a:noAutofit/>
          </a:bodyPr>
          <a:lstStyle/>
          <a:p>
            <a:pPr algn="just">
              <a:spcBef>
                <a:spcPct val="20000"/>
              </a:spcBef>
            </a:pPr>
            <a:r>
              <a:rPr lang="ru-RU" sz="2800" b="1" dirty="0">
                <a:solidFill>
                  <a:srgbClr val="0084CD"/>
                </a:solidFill>
                <a:latin typeface="HeliosLight" pitchFamily="34" charset="0"/>
                <a:ea typeface="+mn-ea"/>
                <a:cs typeface="+mn-cs"/>
              </a:rPr>
              <a:t>Динамичность рынков</a:t>
            </a:r>
            <a:endParaRPr lang="ru-RU" sz="2800" dirty="0">
              <a:solidFill>
                <a:srgbClr val="0084CD"/>
              </a:solidFill>
              <a:latin typeface="HeliosLight" pitchFamily="34" charset="0"/>
              <a:ea typeface="+mn-ea"/>
              <a:cs typeface="+mn-cs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776537" y="6491882"/>
            <a:ext cx="85267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6" descr="LOGO_ANTITRUST_finish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617" y="6283239"/>
            <a:ext cx="1219317" cy="32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9"/>
          <p:cNvCxnSpPr/>
          <p:nvPr/>
        </p:nvCxnSpPr>
        <p:spPr>
          <a:xfrm>
            <a:off x="560512" y="1196752"/>
            <a:ext cx="8692075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693861" y="4637312"/>
            <a:ext cx="869207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dirty="0">
                <a:solidFill>
                  <a:srgbClr val="0084CD"/>
                </a:solidFill>
              </a:rPr>
              <a:t>Как учитывать?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3000" dirty="0"/>
              <a:t>длительность рыночного положения (+/- 5 лет)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3000" dirty="0"/>
              <a:t>преследование вытесняющих практик</a:t>
            </a:r>
          </a:p>
          <a:p>
            <a:endParaRPr lang="en-US" sz="3000" dirty="0">
              <a:solidFill>
                <a:srgbClr val="0084CD"/>
              </a:solidFill>
            </a:endParaRPr>
          </a:p>
        </p:txBody>
      </p:sp>
      <p:sp>
        <p:nvSpPr>
          <p:cNvPr id="9" name="Номер слайда 9"/>
          <p:cNvSpPr txBox="1">
            <a:spLocks/>
          </p:cNvSpPr>
          <p:nvPr/>
        </p:nvSpPr>
        <p:spPr>
          <a:xfrm>
            <a:off x="7545288" y="6309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BC6ECDA-8B27-428C-8B0B-020ABE1A63AE}" type="slidenum">
              <a:rPr lang="ru-RU" sz="1400" smtClean="0">
                <a:solidFill>
                  <a:schemeClr val="bg1">
                    <a:lumMod val="50000"/>
                  </a:schemeClr>
                </a:solidFill>
                <a:latin typeface="HeliosLight" pitchFamily="34" charset="0"/>
              </a:rPr>
              <a:pPr/>
              <a:t>12</a:t>
            </a:fld>
            <a:endParaRPr lang="ru-RU" sz="1400" dirty="0">
              <a:solidFill>
                <a:schemeClr val="bg1">
                  <a:lumMod val="50000"/>
                </a:schemeClr>
              </a:solidFill>
              <a:latin typeface="HeliosLight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595FBC0-D795-4912-9572-FB2A449DB6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13" y="1510444"/>
            <a:ext cx="5091059" cy="2494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9470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488505" y="297441"/>
            <a:ext cx="9190384" cy="1035802"/>
          </a:xfrm>
        </p:spPr>
        <p:txBody>
          <a:bodyPr anchor="t" anchorCtr="0">
            <a:noAutofit/>
          </a:bodyPr>
          <a:lstStyle/>
          <a:p>
            <a:pPr algn="just">
              <a:spcBef>
                <a:spcPct val="20000"/>
              </a:spcBef>
            </a:pPr>
            <a:r>
              <a:rPr lang="ru-RU" sz="2800" b="1" dirty="0">
                <a:solidFill>
                  <a:srgbClr val="0084CD"/>
                </a:solidFill>
                <a:latin typeface="HeliosLight" pitchFamily="34" charset="0"/>
                <a:ea typeface="+mn-ea"/>
                <a:cs typeface="+mn-cs"/>
              </a:rPr>
              <a:t>Законодательные изменения</a:t>
            </a:r>
            <a:endParaRPr lang="ru-RU" sz="2800" dirty="0">
              <a:solidFill>
                <a:srgbClr val="0084CD"/>
              </a:solidFill>
              <a:latin typeface="HeliosLight" pitchFamily="34" charset="0"/>
              <a:ea typeface="+mn-ea"/>
              <a:cs typeface="+mn-cs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776537" y="6491882"/>
            <a:ext cx="85267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6" descr="LOGO_ANTITRUST_finish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617" y="6283239"/>
            <a:ext cx="1219317" cy="32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9"/>
          <p:cNvCxnSpPr/>
          <p:nvPr/>
        </p:nvCxnSpPr>
        <p:spPr>
          <a:xfrm>
            <a:off x="560512" y="1196752"/>
            <a:ext cx="8692075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1378" name="Picture 2" descr="https://encrypted-tbn3.gstatic.com/images?q=tbn:ANd9GcT3w0ddEzeUDelX9TkWyRhB82pvWm-ZvTLNyahcGkgkemzACN-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5008" y="2096064"/>
            <a:ext cx="4699704" cy="313313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20" name="Прямоугольник 19"/>
          <p:cNvSpPr/>
          <p:nvPr/>
        </p:nvSpPr>
        <p:spPr>
          <a:xfrm>
            <a:off x="272480" y="2061359"/>
            <a:ext cx="4608512" cy="316784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/>
              <a:t>«</a:t>
            </a:r>
            <a:r>
              <a:rPr lang="ru-RU" sz="2000" dirty="0"/>
              <a:t>Сегодня нам необходим эффективный инструмент регулирования, так как технологии и </a:t>
            </a:r>
            <a:r>
              <a:rPr lang="ru-RU" sz="2000" dirty="0" err="1"/>
              <a:t>Bigdata</a:t>
            </a:r>
            <a:r>
              <a:rPr lang="ru-RU" sz="2000" dirty="0"/>
              <a:t>, которые применяются повсеместно, стали подчинять себе огромное количество рынков: и смежных, и традиционных. И если мы не предпримем </a:t>
            </a:r>
            <a:r>
              <a:rPr lang="ru-RU" sz="2000" b="1" dirty="0"/>
              <a:t>адекватные законодательные меры реагирования</a:t>
            </a:r>
            <a:r>
              <a:rPr lang="ru-RU" sz="2000" dirty="0"/>
              <a:t>, то не сможем отстаивать интересы как социальной сферы, так и бизнеса</a:t>
            </a:r>
            <a:r>
              <a:rPr lang="ru-RU" sz="2400" dirty="0"/>
              <a:t>»</a:t>
            </a:r>
            <a:endParaRPr lang="en-US" sz="24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5956086" y="5209768"/>
            <a:ext cx="259731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dirty="0"/>
              <a:t>И.Ю. Артемьев</a:t>
            </a:r>
            <a:endParaRPr lang="en-US" sz="3000" dirty="0"/>
          </a:p>
        </p:txBody>
      </p:sp>
      <p:sp>
        <p:nvSpPr>
          <p:cNvPr id="9" name="Номер слайда 9"/>
          <p:cNvSpPr txBox="1">
            <a:spLocks/>
          </p:cNvSpPr>
          <p:nvPr/>
        </p:nvSpPr>
        <p:spPr>
          <a:xfrm>
            <a:off x="7545288" y="6309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BC6ECDA-8B27-428C-8B0B-020ABE1A63AE}" type="slidenum">
              <a:rPr lang="ru-RU" sz="1400" smtClean="0">
                <a:solidFill>
                  <a:schemeClr val="bg1">
                    <a:lumMod val="50000"/>
                  </a:schemeClr>
                </a:solidFill>
                <a:latin typeface="HeliosLight" pitchFamily="34" charset="0"/>
              </a:rPr>
              <a:pPr/>
              <a:t>13</a:t>
            </a:fld>
            <a:endParaRPr lang="ru-RU" sz="1400" dirty="0">
              <a:solidFill>
                <a:schemeClr val="bg1">
                  <a:lumMod val="50000"/>
                </a:schemeClr>
              </a:solidFill>
              <a:latin typeface="Helios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5259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F59AD51-40F4-42E3-B659-37CB74EEA5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75676"/>
            <a:ext cx="4956007" cy="3201396"/>
          </a:xfrm>
          <a:prstGeom prst="rect">
            <a:avLst/>
          </a:prstGeom>
        </p:spPr>
      </p:pic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488505" y="297441"/>
            <a:ext cx="9190384" cy="1035802"/>
          </a:xfrm>
        </p:spPr>
        <p:txBody>
          <a:bodyPr anchor="t" anchorCtr="0">
            <a:noAutofit/>
          </a:bodyPr>
          <a:lstStyle/>
          <a:p>
            <a:pPr algn="just">
              <a:spcBef>
                <a:spcPct val="20000"/>
              </a:spcBef>
            </a:pPr>
            <a:r>
              <a:rPr lang="ru-RU" sz="2800" b="1" dirty="0">
                <a:solidFill>
                  <a:srgbClr val="0084CD"/>
                </a:solidFill>
                <a:latin typeface="HeliosLight" pitchFamily="34" charset="0"/>
                <a:ea typeface="+mn-ea"/>
                <a:cs typeface="+mn-cs"/>
              </a:rPr>
              <a:t>Законодательные изменения - Германия</a:t>
            </a:r>
            <a:endParaRPr lang="ru-RU" sz="2800" dirty="0">
              <a:solidFill>
                <a:srgbClr val="0084CD"/>
              </a:solidFill>
              <a:latin typeface="HeliosLight" pitchFamily="34" charset="0"/>
              <a:ea typeface="+mn-ea"/>
              <a:cs typeface="+mn-cs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776537" y="6491882"/>
            <a:ext cx="85267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6" descr="LOGO_ANTITRUST_finish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617" y="6283239"/>
            <a:ext cx="1219317" cy="32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9"/>
          <p:cNvCxnSpPr/>
          <p:nvPr/>
        </p:nvCxnSpPr>
        <p:spPr>
          <a:xfrm>
            <a:off x="560512" y="1196752"/>
            <a:ext cx="8692075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2006476" y="1935435"/>
            <a:ext cx="717404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84CD"/>
                </a:solidFill>
              </a:rPr>
              <a:t>9-й пакет изменений в Закон против ограничений конкуренции: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800" dirty="0"/>
              <a:t>бесплатные продукция или услуги = товар;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800" dirty="0"/>
              <a:t>особенности определения рыночной власти: сетевые эффекты; одновременное использование онлайн сервисов; экономия масштаба; доступ к данным; инновации;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800" dirty="0"/>
              <a:t>новые пороговые величины для сделок эконом. концентрации (размер сделки)</a:t>
            </a:r>
          </a:p>
        </p:txBody>
      </p:sp>
      <p:sp>
        <p:nvSpPr>
          <p:cNvPr id="9" name="Номер слайда 9"/>
          <p:cNvSpPr txBox="1">
            <a:spLocks/>
          </p:cNvSpPr>
          <p:nvPr/>
        </p:nvSpPr>
        <p:spPr>
          <a:xfrm>
            <a:off x="7545288" y="6309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BC6ECDA-8B27-428C-8B0B-020ABE1A63AE}" type="slidenum">
              <a:rPr lang="ru-RU" sz="1400" smtClean="0">
                <a:solidFill>
                  <a:schemeClr val="bg1">
                    <a:lumMod val="50000"/>
                  </a:schemeClr>
                </a:solidFill>
                <a:latin typeface="HeliosLight" pitchFamily="34" charset="0"/>
              </a:rPr>
              <a:pPr/>
              <a:t>14</a:t>
            </a:fld>
            <a:endParaRPr lang="ru-RU" sz="1400" dirty="0">
              <a:solidFill>
                <a:schemeClr val="bg1">
                  <a:lumMod val="50000"/>
                </a:schemeClr>
              </a:solidFill>
              <a:latin typeface="Helios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3504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1564348-F382-47CF-A7C0-D338803549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592" y="1061769"/>
            <a:ext cx="6980017" cy="1885278"/>
          </a:xfrm>
          <a:prstGeom prst="rect">
            <a:avLst/>
          </a:prstGeom>
        </p:spPr>
      </p:pic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488505" y="297441"/>
            <a:ext cx="9190384" cy="1035802"/>
          </a:xfrm>
        </p:spPr>
        <p:txBody>
          <a:bodyPr anchor="t" anchorCtr="0">
            <a:noAutofit/>
          </a:bodyPr>
          <a:lstStyle/>
          <a:p>
            <a:pPr algn="just">
              <a:spcBef>
                <a:spcPct val="20000"/>
              </a:spcBef>
            </a:pPr>
            <a:r>
              <a:rPr lang="ru-RU" sz="2800" b="1" dirty="0">
                <a:solidFill>
                  <a:srgbClr val="0084CD"/>
                </a:solidFill>
                <a:latin typeface="HeliosLight" pitchFamily="34" charset="0"/>
                <a:ea typeface="+mn-ea"/>
                <a:cs typeface="+mn-cs"/>
              </a:rPr>
              <a:t>Законодательные изменения - Россия</a:t>
            </a:r>
            <a:endParaRPr lang="ru-RU" sz="2800" dirty="0">
              <a:solidFill>
                <a:srgbClr val="0084CD"/>
              </a:solidFill>
              <a:latin typeface="HeliosLight" pitchFamily="34" charset="0"/>
              <a:ea typeface="+mn-ea"/>
              <a:cs typeface="+mn-cs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776537" y="6491882"/>
            <a:ext cx="85267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6" descr="LOGO_ANTITRUST_finish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617" y="6283239"/>
            <a:ext cx="1219317" cy="32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9"/>
          <p:cNvCxnSpPr/>
          <p:nvPr/>
        </p:nvCxnSpPr>
        <p:spPr>
          <a:xfrm>
            <a:off x="560512" y="1196752"/>
            <a:ext cx="8692075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746756" y="2792474"/>
            <a:ext cx="881475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84CD"/>
                </a:solidFill>
              </a:rPr>
              <a:t>5-й пакет изменений в Закон о защите конкуренции: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800" dirty="0"/>
              <a:t>обладание платформой -</a:t>
            </a:r>
            <a:r>
              <a:rPr lang="en-GB" sz="2800" dirty="0"/>
              <a:t>&gt;</a:t>
            </a:r>
            <a:r>
              <a:rPr lang="en-US" sz="2800" dirty="0"/>
              <a:t> </a:t>
            </a:r>
            <a:r>
              <a:rPr lang="ru-RU" sz="2800" dirty="0"/>
              <a:t>доминирование;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800" dirty="0"/>
              <a:t>учет сетевых эффектов, обладания данными и инновационного развития;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800" dirty="0"/>
              <a:t>правила недискриминационного доступа к данным;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800" dirty="0"/>
              <a:t>учет размера сделки;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800" dirty="0"/>
              <a:t>разрешение использования ИС без согласия/запрет оборота товаров</a:t>
            </a:r>
          </a:p>
        </p:txBody>
      </p:sp>
      <p:sp>
        <p:nvSpPr>
          <p:cNvPr id="9" name="Номер слайда 9"/>
          <p:cNvSpPr txBox="1">
            <a:spLocks/>
          </p:cNvSpPr>
          <p:nvPr/>
        </p:nvSpPr>
        <p:spPr>
          <a:xfrm>
            <a:off x="7545288" y="6309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BC6ECDA-8B27-428C-8B0B-020ABE1A63AE}" type="slidenum">
              <a:rPr lang="ru-RU" sz="1400" smtClean="0">
                <a:solidFill>
                  <a:schemeClr val="bg1">
                    <a:lumMod val="50000"/>
                  </a:schemeClr>
                </a:solidFill>
                <a:latin typeface="HeliosLight" pitchFamily="34" charset="0"/>
              </a:rPr>
              <a:pPr/>
              <a:t>15</a:t>
            </a:fld>
            <a:endParaRPr lang="ru-RU" sz="1400" dirty="0">
              <a:solidFill>
                <a:schemeClr val="bg1">
                  <a:lumMod val="50000"/>
                </a:schemeClr>
              </a:solidFill>
              <a:latin typeface="Helios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29123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/>
          <p:cNvCxnSpPr/>
          <p:nvPr/>
        </p:nvCxnSpPr>
        <p:spPr>
          <a:xfrm flipH="1">
            <a:off x="776537" y="6486572"/>
            <a:ext cx="85267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6" descr="LOGO_ANTITRUST_finish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617" y="6277929"/>
            <a:ext cx="1219317" cy="32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740533" y="3185286"/>
            <a:ext cx="8598732" cy="1035802"/>
          </a:xfrm>
        </p:spPr>
        <p:txBody>
          <a:bodyPr anchor="t" anchorCtr="0">
            <a:noAutofit/>
          </a:bodyPr>
          <a:lstStyle/>
          <a:p>
            <a:pPr>
              <a:spcBef>
                <a:spcPct val="20000"/>
              </a:spcBef>
            </a:pPr>
            <a:r>
              <a:rPr lang="ru-RU" sz="2800" b="1" dirty="0">
                <a:solidFill>
                  <a:srgbClr val="0084CD"/>
                </a:solidFill>
                <a:latin typeface="HeliosLight" pitchFamily="34" charset="0"/>
              </a:rPr>
              <a:t>СПАСИБО ЗА ВНИМАНИЕ!</a:t>
            </a:r>
            <a:endParaRPr lang="ru-RU" sz="2800" dirty="0">
              <a:solidFill>
                <a:srgbClr val="0084CD"/>
              </a:solidFill>
              <a:latin typeface="HeliosLight" pitchFamily="34" charset="0"/>
              <a:ea typeface="+mn-ea"/>
              <a:cs typeface="+mn-cs"/>
            </a:endParaRPr>
          </a:p>
        </p:txBody>
      </p:sp>
      <p:sp>
        <p:nvSpPr>
          <p:cNvPr id="5" name="Номер слайда 9"/>
          <p:cNvSpPr txBox="1">
            <a:spLocks/>
          </p:cNvSpPr>
          <p:nvPr/>
        </p:nvSpPr>
        <p:spPr>
          <a:xfrm>
            <a:off x="7545288" y="6309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BC6ECDA-8B27-428C-8B0B-020ABE1A63AE}" type="slidenum">
              <a:rPr lang="ru-RU" sz="1400" smtClean="0">
                <a:solidFill>
                  <a:schemeClr val="bg1">
                    <a:lumMod val="50000"/>
                  </a:schemeClr>
                </a:solidFill>
                <a:latin typeface="HeliosLight" pitchFamily="34" charset="0"/>
              </a:rPr>
              <a:pPr/>
              <a:t>16</a:t>
            </a:fld>
            <a:endParaRPr lang="ru-RU" sz="1400" dirty="0">
              <a:solidFill>
                <a:schemeClr val="bg1">
                  <a:lumMod val="50000"/>
                </a:schemeClr>
              </a:solidFill>
              <a:latin typeface="Helios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2921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Объект 2"/>
          <p:cNvSpPr txBox="1">
            <a:spLocks/>
          </p:cNvSpPr>
          <p:nvPr/>
        </p:nvSpPr>
        <p:spPr>
          <a:xfrm>
            <a:off x="704528" y="3717034"/>
            <a:ext cx="6131024" cy="254441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1100" dirty="0">
              <a:solidFill>
                <a:schemeClr val="tx2">
                  <a:lumMod val="25000"/>
                </a:schemeClr>
              </a:solidFill>
              <a:latin typeface="HeliosLight" pitchFamily="34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100" dirty="0">
                <a:solidFill>
                  <a:schemeClr val="tx2">
                    <a:lumMod val="25000"/>
                  </a:schemeClr>
                </a:solidFill>
                <a:latin typeface="HeliosLight" pitchFamily="34" charset="0"/>
              </a:rPr>
              <a:t>Antitrust Advisory </a:t>
            </a:r>
            <a:r>
              <a:rPr lang="ru-RU" sz="1100" dirty="0">
                <a:solidFill>
                  <a:schemeClr val="tx2">
                    <a:lumMod val="25000"/>
                  </a:schemeClr>
                </a:solidFill>
                <a:latin typeface="HeliosLight" pitchFamily="34" charset="0"/>
              </a:rPr>
              <a:t>– российская юридическая фирма, специализирующаяся в сфере антимонопольного права и смежных областях. Фирма </a:t>
            </a:r>
            <a:r>
              <a:rPr lang="ru-RU" sz="1100" dirty="0">
                <a:latin typeface="HeliosLight" pitchFamily="34" charset="0"/>
              </a:rPr>
              <a:t>учреждена и осуществляет свою деятельность </a:t>
            </a:r>
            <a:r>
              <a:rPr lang="ru-RU" sz="1100" dirty="0">
                <a:solidFill>
                  <a:schemeClr val="tx2">
                    <a:lumMod val="25000"/>
                  </a:schemeClr>
                </a:solidFill>
                <a:latin typeface="HeliosLight" pitchFamily="34" charset="0"/>
              </a:rPr>
              <a:t>в форме общества с ограниченной ответственностью по российском праву</a:t>
            </a:r>
            <a:r>
              <a:rPr lang="en-US" sz="1100" dirty="0">
                <a:solidFill>
                  <a:schemeClr val="tx2">
                    <a:lumMod val="25000"/>
                  </a:schemeClr>
                </a:solidFill>
                <a:latin typeface="HeliosLight" pitchFamily="34" charset="0"/>
              </a:rPr>
              <a:t>.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1100" dirty="0">
                <a:solidFill>
                  <a:schemeClr val="tx2">
                    <a:lumMod val="25000"/>
                  </a:schemeClr>
                </a:solidFill>
                <a:latin typeface="HeliosLight" pitchFamily="34" charset="0"/>
              </a:rPr>
              <a:t>Узнайте о нас больше, посетив наш сайт</a:t>
            </a:r>
            <a:r>
              <a:rPr lang="en-US" sz="1100" dirty="0">
                <a:solidFill>
                  <a:schemeClr val="tx2">
                    <a:lumMod val="25000"/>
                  </a:schemeClr>
                </a:solidFill>
                <a:latin typeface="HeliosLight" pitchFamily="34" charset="0"/>
              </a:rPr>
              <a:t>.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</a:pPr>
            <a:endParaRPr lang="en-US" sz="1100" b="1" dirty="0">
              <a:solidFill>
                <a:schemeClr val="tx2">
                  <a:lumMod val="25000"/>
                </a:schemeClr>
              </a:solidFill>
              <a:latin typeface="HeliosLight" pitchFamily="34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en-US" sz="1100" b="1" dirty="0">
                <a:solidFill>
                  <a:schemeClr val="tx2">
                    <a:lumMod val="25000"/>
                  </a:schemeClr>
                </a:solidFill>
                <a:latin typeface="HeliosLight" pitchFamily="34" charset="0"/>
              </a:rPr>
              <a:t>www.at-advisory.com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en-US" sz="1100" dirty="0">
                <a:solidFill>
                  <a:schemeClr val="tx2">
                    <a:lumMod val="25000"/>
                  </a:schemeClr>
                </a:solidFill>
                <a:latin typeface="HeliosLight" pitchFamily="34" charset="0"/>
              </a:rPr>
              <a:t>© Antitrust Advisory 201</a:t>
            </a:r>
            <a:r>
              <a:rPr lang="ru-RU" sz="1100" dirty="0">
                <a:solidFill>
                  <a:schemeClr val="tx2">
                    <a:lumMod val="25000"/>
                  </a:schemeClr>
                </a:solidFill>
                <a:latin typeface="HeliosLight" pitchFamily="34" charset="0"/>
              </a:rPr>
              <a:t>8</a:t>
            </a:r>
            <a:r>
              <a:rPr lang="en-US" sz="1100" dirty="0">
                <a:solidFill>
                  <a:schemeClr val="tx2">
                    <a:lumMod val="25000"/>
                  </a:schemeClr>
                </a:solidFill>
                <a:latin typeface="HeliosLight" pitchFamily="34" charset="0"/>
              </a:rPr>
              <a:t>. </a:t>
            </a:r>
            <a:r>
              <a:rPr lang="ru-RU" sz="1100" dirty="0">
                <a:solidFill>
                  <a:schemeClr val="tx2">
                    <a:lumMod val="25000"/>
                  </a:schemeClr>
                </a:solidFill>
                <a:latin typeface="HeliosLight" pitchFamily="34" charset="0"/>
              </a:rPr>
              <a:t>Все права защищены</a:t>
            </a:r>
            <a:r>
              <a:rPr lang="en-US" sz="1100" dirty="0">
                <a:solidFill>
                  <a:schemeClr val="tx2">
                    <a:lumMod val="25000"/>
                  </a:schemeClr>
                </a:solidFill>
                <a:latin typeface="HeliosLight" pitchFamily="34" charset="0"/>
              </a:rPr>
              <a:t>.</a:t>
            </a:r>
          </a:p>
        </p:txBody>
      </p:sp>
      <p:sp>
        <p:nvSpPr>
          <p:cNvPr id="4" name="Номер слайда 9"/>
          <p:cNvSpPr txBox="1">
            <a:spLocks/>
          </p:cNvSpPr>
          <p:nvPr/>
        </p:nvSpPr>
        <p:spPr>
          <a:xfrm>
            <a:off x="7545288" y="630932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400" dirty="0">
              <a:solidFill>
                <a:schemeClr val="bg1">
                  <a:lumMod val="50000"/>
                </a:schemeClr>
              </a:solidFill>
              <a:latin typeface="HeliosLight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76537" y="6491882"/>
            <a:ext cx="85267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6" descr="LOGO_ANTITRUST_finish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617" y="6283239"/>
            <a:ext cx="1219317" cy="32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9981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488505" y="297441"/>
            <a:ext cx="9190384" cy="1035802"/>
          </a:xfrm>
        </p:spPr>
        <p:txBody>
          <a:bodyPr anchor="t" anchorCtr="0">
            <a:noAutofit/>
          </a:bodyPr>
          <a:lstStyle/>
          <a:p>
            <a:pPr algn="just">
              <a:spcBef>
                <a:spcPct val="20000"/>
              </a:spcBef>
            </a:pPr>
            <a:r>
              <a:rPr lang="ru-RU" sz="2800" b="1" dirty="0">
                <a:solidFill>
                  <a:srgbClr val="0084CD"/>
                </a:solidFill>
                <a:latin typeface="HeliosLight" pitchFamily="34" charset="0"/>
              </a:rPr>
              <a:t>Что такое цифровая экономика?</a:t>
            </a:r>
            <a:endParaRPr lang="ru-RU" sz="2800" u="sng" dirty="0">
              <a:solidFill>
                <a:srgbClr val="0084CD"/>
              </a:solidFill>
              <a:latin typeface="HeliosLight" pitchFamily="34" charset="0"/>
              <a:ea typeface="+mn-ea"/>
              <a:cs typeface="+mn-cs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776537" y="6491882"/>
            <a:ext cx="85267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6" descr="LOGO_ANTITRUST_finish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617" y="6283239"/>
            <a:ext cx="1219317" cy="32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9"/>
          <p:cNvCxnSpPr/>
          <p:nvPr/>
        </p:nvCxnSpPr>
        <p:spPr>
          <a:xfrm>
            <a:off x="560512" y="1196752"/>
            <a:ext cx="8692075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Номер слайда 9"/>
          <p:cNvSpPr txBox="1">
            <a:spLocks/>
          </p:cNvSpPr>
          <p:nvPr/>
        </p:nvSpPr>
        <p:spPr>
          <a:xfrm>
            <a:off x="7545288" y="6309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BC6ECDA-8B27-428C-8B0B-020ABE1A63AE}" type="slidenum">
              <a:rPr lang="ru-RU" sz="1400" smtClean="0">
                <a:solidFill>
                  <a:schemeClr val="bg1">
                    <a:lumMod val="50000"/>
                  </a:schemeClr>
                </a:solidFill>
                <a:latin typeface="HeliosLight" pitchFamily="34" charset="0"/>
              </a:rPr>
              <a:pPr/>
              <a:t>2</a:t>
            </a:fld>
            <a:endParaRPr lang="ru-RU" sz="1400" dirty="0">
              <a:solidFill>
                <a:schemeClr val="bg1">
                  <a:lumMod val="50000"/>
                </a:schemeClr>
              </a:solidFill>
              <a:latin typeface="HeliosLight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C5CD1BE-7465-4352-AB98-7A94713974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248" y="1333243"/>
            <a:ext cx="7560840" cy="472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480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488505" y="297441"/>
            <a:ext cx="9190384" cy="1035802"/>
          </a:xfrm>
        </p:spPr>
        <p:txBody>
          <a:bodyPr anchor="t" anchorCtr="0">
            <a:noAutofit/>
          </a:bodyPr>
          <a:lstStyle/>
          <a:p>
            <a:pPr algn="just">
              <a:spcBef>
                <a:spcPct val="20000"/>
              </a:spcBef>
            </a:pPr>
            <a:r>
              <a:rPr lang="ru-RU" sz="2800" b="1" dirty="0">
                <a:solidFill>
                  <a:srgbClr val="0084CD"/>
                </a:solidFill>
                <a:latin typeface="HeliosLight" pitchFamily="34" charset="0"/>
              </a:rPr>
              <a:t>Нужно ли применять </a:t>
            </a:r>
            <a:r>
              <a:rPr lang="ru-RU" sz="2800" b="1" dirty="0" err="1">
                <a:solidFill>
                  <a:srgbClr val="0084CD"/>
                </a:solidFill>
                <a:latin typeface="HeliosLight" pitchFamily="34" charset="0"/>
              </a:rPr>
              <a:t>антитраст</a:t>
            </a:r>
            <a:r>
              <a:rPr lang="ru-RU" sz="2800" b="1" dirty="0">
                <a:solidFill>
                  <a:srgbClr val="0084CD"/>
                </a:solidFill>
                <a:latin typeface="HeliosLight" pitchFamily="34" charset="0"/>
              </a:rPr>
              <a:t> к рынкам в сфере цифровой экономики?</a:t>
            </a:r>
            <a:endParaRPr lang="ru-RU" sz="2800" u="sng" dirty="0">
              <a:solidFill>
                <a:srgbClr val="0084CD"/>
              </a:solidFill>
              <a:latin typeface="HeliosLight" pitchFamily="34" charset="0"/>
              <a:ea typeface="+mn-ea"/>
              <a:cs typeface="+mn-cs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776537" y="6491882"/>
            <a:ext cx="85267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6" descr="LOGO_ANTITRUST_finish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617" y="6283239"/>
            <a:ext cx="1219317" cy="32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9"/>
          <p:cNvCxnSpPr/>
          <p:nvPr/>
        </p:nvCxnSpPr>
        <p:spPr>
          <a:xfrm>
            <a:off x="560512" y="1196752"/>
            <a:ext cx="8692075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Номер слайда 9"/>
          <p:cNvSpPr txBox="1">
            <a:spLocks/>
          </p:cNvSpPr>
          <p:nvPr/>
        </p:nvSpPr>
        <p:spPr>
          <a:xfrm>
            <a:off x="7545288" y="6309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BC6ECDA-8B27-428C-8B0B-020ABE1A63AE}" type="slidenum">
              <a:rPr lang="ru-RU" sz="1400" smtClean="0">
                <a:solidFill>
                  <a:schemeClr val="bg1">
                    <a:lumMod val="50000"/>
                  </a:schemeClr>
                </a:solidFill>
                <a:latin typeface="HeliosLight" pitchFamily="34" charset="0"/>
              </a:rPr>
              <a:pPr/>
              <a:t>3</a:t>
            </a:fld>
            <a:endParaRPr lang="ru-RU" sz="1400" dirty="0">
              <a:solidFill>
                <a:schemeClr val="bg1">
                  <a:lumMod val="50000"/>
                </a:schemeClr>
              </a:solidFill>
              <a:latin typeface="HeliosLight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7D73ABE-99A7-431D-8286-393446D56D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" y="1289877"/>
            <a:ext cx="9743387" cy="271518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BFAF8AF-5CF8-45E9-B1EC-7DAE8F723B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832" y="1702727"/>
            <a:ext cx="6480089" cy="400587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3225C65-88E7-4135-9D19-EE41FA7C4C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4" y="1956195"/>
            <a:ext cx="8586389" cy="314565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E9B6CBC-D86D-45B6-86EC-64E2698525F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592" y="1490232"/>
            <a:ext cx="7673133" cy="4793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652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603AE47-5B7F-4A18-BBE5-398F6C3057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10" y="1072316"/>
            <a:ext cx="7357801" cy="5579721"/>
          </a:xfrm>
          <a:prstGeom prst="rect">
            <a:avLst/>
          </a:prstGeom>
        </p:spPr>
      </p:pic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488505" y="297441"/>
            <a:ext cx="9190384" cy="1035802"/>
          </a:xfrm>
        </p:spPr>
        <p:txBody>
          <a:bodyPr anchor="t" anchorCtr="0">
            <a:noAutofit/>
          </a:bodyPr>
          <a:lstStyle/>
          <a:p>
            <a:pPr algn="just">
              <a:spcBef>
                <a:spcPct val="20000"/>
              </a:spcBef>
            </a:pPr>
            <a:r>
              <a:rPr lang="ru-RU" sz="2800" b="1" dirty="0">
                <a:solidFill>
                  <a:srgbClr val="0084CD"/>
                </a:solidFill>
                <a:latin typeface="HeliosLight" pitchFamily="34" charset="0"/>
                <a:ea typeface="+mn-ea"/>
                <a:cs typeface="+mn-cs"/>
              </a:rPr>
              <a:t>Текущий статус правоприменения - мир</a:t>
            </a:r>
            <a:endParaRPr lang="ru-RU" sz="2800" dirty="0">
              <a:solidFill>
                <a:srgbClr val="0084CD"/>
              </a:solidFill>
              <a:latin typeface="HeliosLight" pitchFamily="34" charset="0"/>
              <a:ea typeface="+mn-ea"/>
              <a:cs typeface="+mn-cs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776537" y="6491882"/>
            <a:ext cx="85267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6" descr="LOGO_ANTITRUST_finish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617" y="6283239"/>
            <a:ext cx="1219317" cy="32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9"/>
          <p:cNvCxnSpPr/>
          <p:nvPr/>
        </p:nvCxnSpPr>
        <p:spPr>
          <a:xfrm>
            <a:off x="560512" y="1196752"/>
            <a:ext cx="8692075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Номер слайда 9"/>
          <p:cNvSpPr txBox="1">
            <a:spLocks/>
          </p:cNvSpPr>
          <p:nvPr/>
        </p:nvSpPr>
        <p:spPr>
          <a:xfrm>
            <a:off x="7545288" y="6309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BC6ECDA-8B27-428C-8B0B-020ABE1A63AE}" type="slidenum">
              <a:rPr lang="ru-RU" sz="1400" smtClean="0">
                <a:solidFill>
                  <a:schemeClr val="bg1">
                    <a:lumMod val="50000"/>
                  </a:schemeClr>
                </a:solidFill>
                <a:latin typeface="HeliosLight" pitchFamily="34" charset="0"/>
              </a:rPr>
              <a:pPr/>
              <a:t>4</a:t>
            </a:fld>
            <a:endParaRPr lang="ru-RU" sz="1400" dirty="0">
              <a:solidFill>
                <a:schemeClr val="bg1">
                  <a:lumMod val="50000"/>
                </a:schemeClr>
              </a:solidFill>
              <a:latin typeface="HeliosLight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025915A-0E17-4E52-8D9A-B051CDB972A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711" y="1303717"/>
            <a:ext cx="4817550" cy="357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272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E8CF312-FA0B-45E4-A619-52F1515D93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97" y="2610724"/>
            <a:ext cx="2787704" cy="249034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7AD52C0-EBCA-41BE-94CA-E443DD9353D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648" y="2766057"/>
            <a:ext cx="1564216" cy="156066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B6C22B7-7E42-46D0-A3F2-C8544CDE63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581" y="2534821"/>
            <a:ext cx="3546001" cy="199626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D29D116-4E5F-4547-9B1A-83FF63746E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592" y="1196752"/>
            <a:ext cx="6980017" cy="1885278"/>
          </a:xfrm>
          <a:prstGeom prst="rect">
            <a:avLst/>
          </a:prstGeom>
        </p:spPr>
      </p:pic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488505" y="297441"/>
            <a:ext cx="9190384" cy="1035802"/>
          </a:xfrm>
        </p:spPr>
        <p:txBody>
          <a:bodyPr anchor="t" anchorCtr="0">
            <a:noAutofit/>
          </a:bodyPr>
          <a:lstStyle/>
          <a:p>
            <a:pPr algn="just">
              <a:spcBef>
                <a:spcPct val="20000"/>
              </a:spcBef>
            </a:pPr>
            <a:r>
              <a:rPr lang="ru-RU" sz="2800" b="1" dirty="0">
                <a:solidFill>
                  <a:srgbClr val="0084CD"/>
                </a:solidFill>
                <a:latin typeface="HeliosLight" pitchFamily="34" charset="0"/>
                <a:ea typeface="+mn-ea"/>
                <a:cs typeface="+mn-cs"/>
              </a:rPr>
              <a:t>Текущий статус правоприменения - Россия</a:t>
            </a:r>
            <a:endParaRPr lang="ru-RU" sz="2800" dirty="0">
              <a:solidFill>
                <a:srgbClr val="0084CD"/>
              </a:solidFill>
              <a:latin typeface="HeliosLight" pitchFamily="34" charset="0"/>
              <a:ea typeface="+mn-ea"/>
              <a:cs typeface="+mn-cs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776537" y="6491882"/>
            <a:ext cx="85267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6" descr="LOGO_ANTITRUST_finish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617" y="6283239"/>
            <a:ext cx="1219317" cy="32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9"/>
          <p:cNvCxnSpPr/>
          <p:nvPr/>
        </p:nvCxnSpPr>
        <p:spPr>
          <a:xfrm>
            <a:off x="560512" y="1196752"/>
            <a:ext cx="8692075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Номер слайда 9"/>
          <p:cNvSpPr txBox="1">
            <a:spLocks/>
          </p:cNvSpPr>
          <p:nvPr/>
        </p:nvSpPr>
        <p:spPr>
          <a:xfrm>
            <a:off x="7545288" y="6309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BC6ECDA-8B27-428C-8B0B-020ABE1A63AE}" type="slidenum">
              <a:rPr lang="ru-RU" sz="1400" smtClean="0">
                <a:solidFill>
                  <a:schemeClr val="bg1">
                    <a:lumMod val="50000"/>
                  </a:schemeClr>
                </a:solidFill>
                <a:latin typeface="HeliosLight" pitchFamily="34" charset="0"/>
              </a:rPr>
              <a:pPr/>
              <a:t>5</a:t>
            </a:fld>
            <a:endParaRPr lang="ru-RU" sz="1400" dirty="0">
              <a:solidFill>
                <a:schemeClr val="bg1">
                  <a:lumMod val="50000"/>
                </a:schemeClr>
              </a:solidFill>
              <a:latin typeface="HeliosLight" pitchFamily="34" charset="0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AFF009F2-BFC5-47BA-8566-8343123B0A3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430" y="3788139"/>
            <a:ext cx="1076152" cy="570383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21821C32-DB7D-4B45-8FCD-A0A59BF9228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287" y="4758570"/>
            <a:ext cx="3564241" cy="1400097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74026951-76EF-46AD-81FA-39C92F12648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476" y="4509280"/>
            <a:ext cx="3361556" cy="1876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61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488505" y="297441"/>
            <a:ext cx="9190384" cy="1035802"/>
          </a:xfrm>
        </p:spPr>
        <p:txBody>
          <a:bodyPr anchor="t" anchorCtr="0">
            <a:noAutofit/>
          </a:bodyPr>
          <a:lstStyle/>
          <a:p>
            <a:pPr algn="just">
              <a:spcBef>
                <a:spcPct val="20000"/>
              </a:spcBef>
            </a:pPr>
            <a:r>
              <a:rPr lang="ru-RU" sz="2800" b="1" dirty="0">
                <a:solidFill>
                  <a:srgbClr val="0084CD"/>
                </a:solidFill>
                <a:latin typeface="HeliosLight" pitchFamily="34" charset="0"/>
                <a:ea typeface="+mn-ea"/>
                <a:cs typeface="+mn-cs"/>
              </a:rPr>
              <a:t>Определение рыночной власти</a:t>
            </a:r>
            <a:endParaRPr lang="ru-RU" sz="2800" dirty="0">
              <a:solidFill>
                <a:srgbClr val="0084CD"/>
              </a:solidFill>
              <a:latin typeface="HeliosLight" pitchFamily="34" charset="0"/>
              <a:ea typeface="+mn-ea"/>
              <a:cs typeface="+mn-cs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776537" y="6491882"/>
            <a:ext cx="85267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6" descr="LOGO_ANTITRUST_finish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617" y="6283239"/>
            <a:ext cx="1219317" cy="32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9"/>
          <p:cNvCxnSpPr/>
          <p:nvPr/>
        </p:nvCxnSpPr>
        <p:spPr>
          <a:xfrm>
            <a:off x="560512" y="1196752"/>
            <a:ext cx="8692075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560511" y="1515805"/>
            <a:ext cx="869207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dirty="0"/>
              <a:t>Классическое определение:</a:t>
            </a:r>
            <a:endParaRPr lang="en-US" sz="3000" dirty="0"/>
          </a:p>
        </p:txBody>
      </p:sp>
      <p:sp>
        <p:nvSpPr>
          <p:cNvPr id="9" name="Номер слайда 9"/>
          <p:cNvSpPr txBox="1">
            <a:spLocks/>
          </p:cNvSpPr>
          <p:nvPr/>
        </p:nvSpPr>
        <p:spPr>
          <a:xfrm>
            <a:off x="7545288" y="6309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BC6ECDA-8B27-428C-8B0B-020ABE1A63AE}" type="slidenum">
              <a:rPr lang="ru-RU" sz="1400" smtClean="0">
                <a:solidFill>
                  <a:schemeClr val="bg1">
                    <a:lumMod val="50000"/>
                  </a:schemeClr>
                </a:solidFill>
                <a:latin typeface="HeliosLight" pitchFamily="34" charset="0"/>
              </a:rPr>
              <a:pPr/>
              <a:t>6</a:t>
            </a:fld>
            <a:endParaRPr lang="ru-RU" sz="1400" dirty="0">
              <a:solidFill>
                <a:schemeClr val="bg1">
                  <a:lumMod val="50000"/>
                </a:schemeClr>
              </a:solidFill>
              <a:latin typeface="HeliosLight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BE4B6FC-4A59-4DE2-936E-D72266C209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20" y="2096064"/>
            <a:ext cx="3985791" cy="3728643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D45FDA98-C767-4C40-B5CE-A1D36290C975}"/>
              </a:ext>
            </a:extLst>
          </p:cNvPr>
          <p:cNvSpPr/>
          <p:nvPr/>
        </p:nvSpPr>
        <p:spPr>
          <a:xfrm>
            <a:off x="5441504" y="1515805"/>
            <a:ext cx="446449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u="sng" dirty="0">
                <a:solidFill>
                  <a:srgbClr val="0084CD"/>
                </a:solidFill>
              </a:rPr>
              <a:t>Цифровая экономика</a:t>
            </a:r>
            <a:endParaRPr lang="en-US" sz="3000" u="sng" dirty="0">
              <a:solidFill>
                <a:srgbClr val="0084CD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1C435E1D-64A9-47FA-92DD-ED059C608CDE}"/>
              </a:ext>
            </a:extLst>
          </p:cNvPr>
          <p:cNvSpPr/>
          <p:nvPr/>
        </p:nvSpPr>
        <p:spPr>
          <a:xfrm>
            <a:off x="5463401" y="2298938"/>
            <a:ext cx="446449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3000" dirty="0">
                <a:solidFill>
                  <a:srgbClr val="0084CD"/>
                </a:solidFill>
              </a:rPr>
              <a:t>бесплатный характер</a:t>
            </a:r>
            <a:endParaRPr lang="en-US" sz="3000" dirty="0">
              <a:solidFill>
                <a:srgbClr val="0084CD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B1DF9101-CA85-45CB-AE56-28B69886389E}"/>
              </a:ext>
            </a:extLst>
          </p:cNvPr>
          <p:cNvSpPr/>
          <p:nvPr/>
        </p:nvSpPr>
        <p:spPr>
          <a:xfrm>
            <a:off x="5441504" y="3120880"/>
            <a:ext cx="44644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3000" dirty="0">
                <a:solidFill>
                  <a:srgbClr val="0084CD"/>
                </a:solidFill>
              </a:rPr>
              <a:t>конкуренция по качеству</a:t>
            </a:r>
            <a:endParaRPr lang="en-US" sz="3000" dirty="0">
              <a:solidFill>
                <a:srgbClr val="0084CD"/>
              </a:solidFill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1579921B-619A-42FE-A0FD-80EA30DAC69E}"/>
              </a:ext>
            </a:extLst>
          </p:cNvPr>
          <p:cNvSpPr/>
          <p:nvPr/>
        </p:nvSpPr>
        <p:spPr>
          <a:xfrm>
            <a:off x="5441504" y="5160818"/>
            <a:ext cx="44644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3000" dirty="0">
                <a:solidFill>
                  <a:srgbClr val="0084CD"/>
                </a:solidFill>
              </a:rPr>
              <a:t>SSNI</a:t>
            </a:r>
            <a:r>
              <a:rPr lang="en-GB" sz="3000" b="1" dirty="0">
                <a:solidFill>
                  <a:srgbClr val="0084CD"/>
                </a:solidFill>
              </a:rPr>
              <a:t>P</a:t>
            </a:r>
            <a:r>
              <a:rPr lang="en-US" sz="3000" dirty="0">
                <a:solidFill>
                  <a:srgbClr val="0084CD"/>
                </a:solidFill>
              </a:rPr>
              <a:t> </a:t>
            </a:r>
            <a:r>
              <a:rPr lang="ru-RU" sz="3000" dirty="0">
                <a:solidFill>
                  <a:srgbClr val="0084CD"/>
                </a:solidFill>
              </a:rPr>
              <a:t>тест =</a:t>
            </a:r>
            <a:r>
              <a:rPr lang="en-GB" sz="3000" dirty="0">
                <a:solidFill>
                  <a:srgbClr val="0084CD"/>
                </a:solidFill>
              </a:rPr>
              <a:t>&gt; SSNI</a:t>
            </a:r>
            <a:r>
              <a:rPr lang="en-GB" sz="3000" b="1" dirty="0">
                <a:solidFill>
                  <a:srgbClr val="0084CD"/>
                </a:solidFill>
              </a:rPr>
              <a:t>Q</a:t>
            </a:r>
            <a:r>
              <a:rPr lang="en-US" sz="3000" dirty="0">
                <a:solidFill>
                  <a:srgbClr val="0084CD"/>
                </a:solidFill>
              </a:rPr>
              <a:t> </a:t>
            </a:r>
            <a:r>
              <a:rPr lang="ru-RU" sz="3000" dirty="0">
                <a:solidFill>
                  <a:srgbClr val="0084CD"/>
                </a:solidFill>
              </a:rPr>
              <a:t>тест</a:t>
            </a:r>
            <a:r>
              <a:rPr lang="en-US" sz="3000" dirty="0">
                <a:solidFill>
                  <a:srgbClr val="0084CD"/>
                </a:solidFill>
              </a:rPr>
              <a:t> 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931621B7-431C-469E-974C-5C48F804717A}"/>
              </a:ext>
            </a:extLst>
          </p:cNvPr>
          <p:cNvSpPr/>
          <p:nvPr/>
        </p:nvSpPr>
        <p:spPr>
          <a:xfrm>
            <a:off x="5441504" y="4343135"/>
            <a:ext cx="446449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3000" dirty="0">
                <a:solidFill>
                  <a:srgbClr val="0084CD"/>
                </a:solidFill>
              </a:rPr>
              <a:t>персональные данные</a:t>
            </a:r>
            <a:endParaRPr lang="en-US" sz="3000" dirty="0">
              <a:solidFill>
                <a:srgbClr val="0084C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974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12" grpId="0"/>
      <p:bldP spid="13" grpId="0"/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488505" y="297441"/>
            <a:ext cx="9190384" cy="1035802"/>
          </a:xfrm>
        </p:spPr>
        <p:txBody>
          <a:bodyPr anchor="t" anchorCtr="0">
            <a:noAutofit/>
          </a:bodyPr>
          <a:lstStyle/>
          <a:p>
            <a:pPr algn="just">
              <a:spcBef>
                <a:spcPct val="20000"/>
              </a:spcBef>
            </a:pPr>
            <a:r>
              <a:rPr lang="ru-RU" sz="2800" b="1" dirty="0">
                <a:solidFill>
                  <a:srgbClr val="0084CD"/>
                </a:solidFill>
                <a:latin typeface="HeliosLight" pitchFamily="34" charset="0"/>
                <a:ea typeface="+mn-ea"/>
                <a:cs typeface="+mn-cs"/>
              </a:rPr>
              <a:t>Определение продуктовых границ рынка</a:t>
            </a:r>
            <a:endParaRPr lang="ru-RU" sz="2800" dirty="0">
              <a:solidFill>
                <a:srgbClr val="0084CD"/>
              </a:solidFill>
              <a:latin typeface="HeliosLight" pitchFamily="34" charset="0"/>
              <a:ea typeface="+mn-ea"/>
              <a:cs typeface="+mn-cs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776537" y="6491882"/>
            <a:ext cx="85267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6" descr="LOGO_ANTITRUST_finish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617" y="6283239"/>
            <a:ext cx="1219317" cy="32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9"/>
          <p:cNvCxnSpPr/>
          <p:nvPr/>
        </p:nvCxnSpPr>
        <p:spPr>
          <a:xfrm>
            <a:off x="560512" y="1196752"/>
            <a:ext cx="8692075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611186" y="4701590"/>
            <a:ext cx="869207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dirty="0"/>
              <a:t>Ключевой способ определения взаимозаменяемости – </a:t>
            </a:r>
            <a:r>
              <a:rPr lang="ru-RU" sz="3000" dirty="0">
                <a:solidFill>
                  <a:srgbClr val="0084CD"/>
                </a:solidFill>
              </a:rPr>
              <a:t>функциональное назначение</a:t>
            </a:r>
            <a:endParaRPr lang="en-US" sz="3000" dirty="0">
              <a:solidFill>
                <a:srgbClr val="0084CD"/>
              </a:solidFill>
            </a:endParaRPr>
          </a:p>
        </p:txBody>
      </p:sp>
      <p:sp>
        <p:nvSpPr>
          <p:cNvPr id="9" name="Номер слайда 9"/>
          <p:cNvSpPr txBox="1">
            <a:spLocks/>
          </p:cNvSpPr>
          <p:nvPr/>
        </p:nvSpPr>
        <p:spPr>
          <a:xfrm>
            <a:off x="7545288" y="6309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BC6ECDA-8B27-428C-8B0B-020ABE1A63AE}" type="slidenum">
              <a:rPr lang="ru-RU" sz="1400" smtClean="0">
                <a:solidFill>
                  <a:schemeClr val="bg1">
                    <a:lumMod val="50000"/>
                  </a:schemeClr>
                </a:solidFill>
                <a:latin typeface="HeliosLight" pitchFamily="34" charset="0"/>
              </a:rPr>
              <a:pPr/>
              <a:t>7</a:t>
            </a:fld>
            <a:endParaRPr lang="ru-RU" sz="1400" dirty="0">
              <a:solidFill>
                <a:schemeClr val="bg1">
                  <a:lumMod val="50000"/>
                </a:schemeClr>
              </a:solidFill>
              <a:latin typeface="HeliosLight" pitchFamily="34" charset="0"/>
            </a:endParaRP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5B1292C9-4813-4D65-B42B-7EEF1C742787}"/>
              </a:ext>
            </a:extLst>
          </p:cNvPr>
          <p:cNvSpPr/>
          <p:nvPr/>
        </p:nvSpPr>
        <p:spPr>
          <a:xfrm>
            <a:off x="2129185" y="1343926"/>
            <a:ext cx="5950859" cy="266113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6AD8B439-195A-468C-95DA-FC9933E554AF}"/>
              </a:ext>
            </a:extLst>
          </p:cNvPr>
          <p:cNvSpPr/>
          <p:nvPr/>
        </p:nvSpPr>
        <p:spPr>
          <a:xfrm>
            <a:off x="3914443" y="1955666"/>
            <a:ext cx="2357455" cy="1550403"/>
          </a:xfrm>
          <a:prstGeom prst="ellipse">
            <a:avLst/>
          </a:prstGeom>
          <a:ln>
            <a:solidFill>
              <a:schemeClr val="tx1"/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8D3DDA17-ACCF-4E20-B5C7-6A1FC8A82340}"/>
              </a:ext>
            </a:extLst>
          </p:cNvPr>
          <p:cNvCxnSpPr>
            <a:cxnSpLocks/>
          </p:cNvCxnSpPr>
          <p:nvPr/>
        </p:nvCxnSpPr>
        <p:spPr>
          <a:xfrm>
            <a:off x="590229" y="2586603"/>
            <a:ext cx="8971283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3EFB4D40-A5F3-49B2-BED9-1D607B1AF8BA}"/>
              </a:ext>
            </a:extLst>
          </p:cNvPr>
          <p:cNvSpPr txBox="1"/>
          <p:nvPr/>
        </p:nvSpPr>
        <p:spPr>
          <a:xfrm>
            <a:off x="1078018" y="2264373"/>
            <a:ext cx="841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5EE6D91-8A35-48F8-AD25-2BBAE9848992}"/>
              </a:ext>
            </a:extLst>
          </p:cNvPr>
          <p:cNvSpPr txBox="1"/>
          <p:nvPr/>
        </p:nvSpPr>
        <p:spPr>
          <a:xfrm>
            <a:off x="2449618" y="2264373"/>
            <a:ext cx="841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E0F07EB-EA47-43A6-AAA1-BC480F8378E3}"/>
              </a:ext>
            </a:extLst>
          </p:cNvPr>
          <p:cNvSpPr txBox="1"/>
          <p:nvPr/>
        </p:nvSpPr>
        <p:spPr>
          <a:xfrm>
            <a:off x="3930075" y="2264373"/>
            <a:ext cx="841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95CF97C-C5A6-40E8-A7EB-FD042FB85440}"/>
              </a:ext>
            </a:extLst>
          </p:cNvPr>
          <p:cNvSpPr txBox="1"/>
          <p:nvPr/>
        </p:nvSpPr>
        <p:spPr>
          <a:xfrm>
            <a:off x="5359733" y="2264373"/>
            <a:ext cx="841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03E67C8-1EB3-4E28-A559-672DECCAFAC7}"/>
              </a:ext>
            </a:extLst>
          </p:cNvPr>
          <p:cNvSpPr txBox="1"/>
          <p:nvPr/>
        </p:nvSpPr>
        <p:spPr>
          <a:xfrm>
            <a:off x="6825676" y="2264373"/>
            <a:ext cx="841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2AB5DFE-C532-437D-8CC6-C8561F8BC225}"/>
              </a:ext>
            </a:extLst>
          </p:cNvPr>
          <p:cNvSpPr txBox="1"/>
          <p:nvPr/>
        </p:nvSpPr>
        <p:spPr>
          <a:xfrm>
            <a:off x="8291619" y="2264373"/>
            <a:ext cx="841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</a:p>
        </p:txBody>
      </p:sp>
      <p:sp>
        <p:nvSpPr>
          <p:cNvPr id="21" name="Звезда: 5 точек 20">
            <a:extLst>
              <a:ext uri="{FF2B5EF4-FFF2-40B4-BE49-F238E27FC236}">
                <a16:creationId xmlns:a16="http://schemas.microsoft.com/office/drawing/2014/main" id="{76C680A8-5457-4046-8B69-3BF00299914C}"/>
              </a:ext>
            </a:extLst>
          </p:cNvPr>
          <p:cNvSpPr/>
          <p:nvPr/>
        </p:nvSpPr>
        <p:spPr>
          <a:xfrm>
            <a:off x="1288475" y="2577993"/>
            <a:ext cx="420914" cy="36531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3" name="Звезда: 5 точек 22">
            <a:extLst>
              <a:ext uri="{FF2B5EF4-FFF2-40B4-BE49-F238E27FC236}">
                <a16:creationId xmlns:a16="http://schemas.microsoft.com/office/drawing/2014/main" id="{8CE5B69C-B590-4E4D-99B4-AD249DFB4AB2}"/>
              </a:ext>
            </a:extLst>
          </p:cNvPr>
          <p:cNvSpPr/>
          <p:nvPr/>
        </p:nvSpPr>
        <p:spPr>
          <a:xfrm>
            <a:off x="8500958" y="2577993"/>
            <a:ext cx="420914" cy="36531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Звезда: 5 точек 23">
            <a:extLst>
              <a:ext uri="{FF2B5EF4-FFF2-40B4-BE49-F238E27FC236}">
                <a16:creationId xmlns:a16="http://schemas.microsoft.com/office/drawing/2014/main" id="{CD2446C9-EC42-4583-AD41-51934118C417}"/>
              </a:ext>
            </a:extLst>
          </p:cNvPr>
          <p:cNvSpPr/>
          <p:nvPr/>
        </p:nvSpPr>
        <p:spPr>
          <a:xfrm>
            <a:off x="7036133" y="2577993"/>
            <a:ext cx="420914" cy="36531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Звезда: 5 точек 24">
            <a:extLst>
              <a:ext uri="{FF2B5EF4-FFF2-40B4-BE49-F238E27FC236}">
                <a16:creationId xmlns:a16="http://schemas.microsoft.com/office/drawing/2014/main" id="{47F97897-6074-4103-81A8-FA74E8673E93}"/>
              </a:ext>
            </a:extLst>
          </p:cNvPr>
          <p:cNvSpPr/>
          <p:nvPr/>
        </p:nvSpPr>
        <p:spPr>
          <a:xfrm>
            <a:off x="4140532" y="2590720"/>
            <a:ext cx="420914" cy="36531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Звезда: 5 точек 25">
            <a:extLst>
              <a:ext uri="{FF2B5EF4-FFF2-40B4-BE49-F238E27FC236}">
                <a16:creationId xmlns:a16="http://schemas.microsoft.com/office/drawing/2014/main" id="{5A14E76F-EF87-4246-8288-1D20B34F1980}"/>
              </a:ext>
            </a:extLst>
          </p:cNvPr>
          <p:cNvSpPr/>
          <p:nvPr/>
        </p:nvSpPr>
        <p:spPr>
          <a:xfrm>
            <a:off x="5570190" y="2577993"/>
            <a:ext cx="420914" cy="36531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Звезда: 5 точек 27">
            <a:extLst>
              <a:ext uri="{FF2B5EF4-FFF2-40B4-BE49-F238E27FC236}">
                <a16:creationId xmlns:a16="http://schemas.microsoft.com/office/drawing/2014/main" id="{D4F6E933-C494-4BF5-83FC-0210661973A5}"/>
              </a:ext>
            </a:extLst>
          </p:cNvPr>
          <p:cNvSpPr/>
          <p:nvPr/>
        </p:nvSpPr>
        <p:spPr>
          <a:xfrm>
            <a:off x="2660075" y="2577993"/>
            <a:ext cx="420914" cy="36531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88B8D10-38D9-4421-A442-FB21A53A122D}"/>
              </a:ext>
            </a:extLst>
          </p:cNvPr>
          <p:cNvSpPr txBox="1"/>
          <p:nvPr/>
        </p:nvSpPr>
        <p:spPr>
          <a:xfrm>
            <a:off x="6673872" y="3903185"/>
            <a:ext cx="17428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Начальное определение границ</a:t>
            </a:r>
          </a:p>
        </p:txBody>
      </p:sp>
      <p:cxnSp>
        <p:nvCxnSpPr>
          <p:cNvPr id="30" name="Прямая со стрелкой 29">
            <a:extLst>
              <a:ext uri="{FF2B5EF4-FFF2-40B4-BE49-F238E27FC236}">
                <a16:creationId xmlns:a16="http://schemas.microsoft.com/office/drawing/2014/main" id="{12D6F0BA-2F9C-4D3A-8092-BFB8C187DD24}"/>
              </a:ext>
            </a:extLst>
          </p:cNvPr>
          <p:cNvCxnSpPr>
            <a:cxnSpLocks/>
          </p:cNvCxnSpPr>
          <p:nvPr/>
        </p:nvCxnSpPr>
        <p:spPr>
          <a:xfrm flipH="1" flipV="1">
            <a:off x="6166669" y="3177814"/>
            <a:ext cx="1162595" cy="6584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FFDE26F3-C243-4695-BCB0-4AA449C23911}"/>
              </a:ext>
            </a:extLst>
          </p:cNvPr>
          <p:cNvSpPr txBox="1"/>
          <p:nvPr/>
        </p:nvSpPr>
        <p:spPr>
          <a:xfrm>
            <a:off x="590229" y="3813257"/>
            <a:ext cx="22025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Взаимозаменяемые товары</a:t>
            </a:r>
          </a:p>
        </p:txBody>
      </p:sp>
      <p:cxnSp>
        <p:nvCxnSpPr>
          <p:cNvPr id="32" name="Прямая со стрелкой 31">
            <a:extLst>
              <a:ext uri="{FF2B5EF4-FFF2-40B4-BE49-F238E27FC236}">
                <a16:creationId xmlns:a16="http://schemas.microsoft.com/office/drawing/2014/main" id="{FFA74860-0195-42C2-B583-38670A945E0D}"/>
              </a:ext>
            </a:extLst>
          </p:cNvPr>
          <p:cNvCxnSpPr>
            <a:cxnSpLocks/>
          </p:cNvCxnSpPr>
          <p:nvPr/>
        </p:nvCxnSpPr>
        <p:spPr>
          <a:xfrm flipV="1">
            <a:off x="1288475" y="3144468"/>
            <a:ext cx="882021" cy="5736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62750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488505" y="297441"/>
            <a:ext cx="9190384" cy="1035802"/>
          </a:xfrm>
        </p:spPr>
        <p:txBody>
          <a:bodyPr anchor="t" anchorCtr="0">
            <a:noAutofit/>
          </a:bodyPr>
          <a:lstStyle/>
          <a:p>
            <a:pPr algn="just">
              <a:spcBef>
                <a:spcPct val="20000"/>
              </a:spcBef>
            </a:pPr>
            <a:r>
              <a:rPr lang="ru-RU" sz="2800" b="1" dirty="0">
                <a:solidFill>
                  <a:srgbClr val="0084CD"/>
                </a:solidFill>
                <a:latin typeface="HeliosLight" pitchFamily="34" charset="0"/>
                <a:ea typeface="+mn-ea"/>
                <a:cs typeface="+mn-cs"/>
              </a:rPr>
              <a:t>Определение географических границ рынка</a:t>
            </a:r>
            <a:endParaRPr lang="ru-RU" sz="2800" dirty="0">
              <a:solidFill>
                <a:srgbClr val="0084CD"/>
              </a:solidFill>
              <a:latin typeface="HeliosLight" pitchFamily="34" charset="0"/>
              <a:ea typeface="+mn-ea"/>
              <a:cs typeface="+mn-cs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776537" y="6491882"/>
            <a:ext cx="85267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6" descr="LOGO_ANTITRUST_finish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617" y="6283239"/>
            <a:ext cx="1219317" cy="32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9"/>
          <p:cNvCxnSpPr/>
          <p:nvPr/>
        </p:nvCxnSpPr>
        <p:spPr>
          <a:xfrm>
            <a:off x="560512" y="1196752"/>
            <a:ext cx="8692075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629495" y="5152193"/>
            <a:ext cx="869207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dirty="0"/>
              <a:t>Поскольку расходы на транспортировку минимальны, </a:t>
            </a:r>
            <a:r>
              <a:rPr lang="ru-RU" sz="3000" dirty="0">
                <a:solidFill>
                  <a:srgbClr val="0084CD"/>
                </a:solidFill>
              </a:rPr>
              <a:t>рынки, как правило, глобальные</a:t>
            </a:r>
            <a:endParaRPr lang="en-US" sz="3000" dirty="0">
              <a:solidFill>
                <a:srgbClr val="0084CD"/>
              </a:solidFill>
            </a:endParaRPr>
          </a:p>
        </p:txBody>
      </p:sp>
      <p:sp>
        <p:nvSpPr>
          <p:cNvPr id="9" name="Номер слайда 9"/>
          <p:cNvSpPr txBox="1">
            <a:spLocks/>
          </p:cNvSpPr>
          <p:nvPr/>
        </p:nvSpPr>
        <p:spPr>
          <a:xfrm>
            <a:off x="7545288" y="6309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BC6ECDA-8B27-428C-8B0B-020ABE1A63AE}" type="slidenum">
              <a:rPr lang="ru-RU" sz="1400" smtClean="0">
                <a:solidFill>
                  <a:schemeClr val="bg1">
                    <a:lumMod val="50000"/>
                  </a:schemeClr>
                </a:solidFill>
                <a:latin typeface="HeliosLight" pitchFamily="34" charset="0"/>
              </a:rPr>
              <a:pPr/>
              <a:t>8</a:t>
            </a:fld>
            <a:endParaRPr lang="ru-RU" sz="1400" dirty="0">
              <a:solidFill>
                <a:schemeClr val="bg1">
                  <a:lumMod val="50000"/>
                </a:schemeClr>
              </a:solidFill>
              <a:latin typeface="HeliosLight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70162C7-C06A-41A5-B233-FBA695DBEB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786" y="1273013"/>
            <a:ext cx="5905542" cy="3937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9282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CAECA352-5EB4-4B44-83AC-82FD2E58C33B}"/>
              </a:ext>
            </a:extLst>
          </p:cNvPr>
          <p:cNvGrpSpPr/>
          <p:nvPr/>
        </p:nvGrpSpPr>
        <p:grpSpPr>
          <a:xfrm>
            <a:off x="399035" y="1205264"/>
            <a:ext cx="8963665" cy="5104056"/>
            <a:chOff x="421386" y="685479"/>
            <a:chExt cx="11392933" cy="6001995"/>
          </a:xfrm>
        </p:grpSpPr>
        <p:pic>
          <p:nvPicPr>
            <p:cNvPr id="54" name="Рисунок 53">
              <a:extLst>
                <a:ext uri="{FF2B5EF4-FFF2-40B4-BE49-F238E27FC236}">
                  <a16:creationId xmlns:a16="http://schemas.microsoft.com/office/drawing/2014/main" id="{287F0212-E5DC-4A01-8E5C-8E0C8E7CEA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4708" y="2649416"/>
              <a:ext cx="1969477" cy="1477108"/>
            </a:xfrm>
            <a:prstGeom prst="rect">
              <a:avLst/>
            </a:prstGeom>
          </p:spPr>
        </p:pic>
        <p:cxnSp>
          <p:nvCxnSpPr>
            <p:cNvPr id="55" name="Прямая со стрелкой 54">
              <a:extLst>
                <a:ext uri="{FF2B5EF4-FFF2-40B4-BE49-F238E27FC236}">
                  <a16:creationId xmlns:a16="http://schemas.microsoft.com/office/drawing/2014/main" id="{3A1FBE81-F817-4F5C-9BFF-86A0B7AFE706}"/>
                </a:ext>
              </a:extLst>
            </p:cNvPr>
            <p:cNvCxnSpPr>
              <a:cxnSpLocks/>
            </p:cNvCxnSpPr>
            <p:nvPr/>
          </p:nvCxnSpPr>
          <p:spPr>
            <a:xfrm>
              <a:off x="6022314" y="4311859"/>
              <a:ext cx="0" cy="1297648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Прямая со стрелкой 55">
              <a:extLst>
                <a:ext uri="{FF2B5EF4-FFF2-40B4-BE49-F238E27FC236}">
                  <a16:creationId xmlns:a16="http://schemas.microsoft.com/office/drawing/2014/main" id="{AFD1C454-F18F-4EA3-B3FA-E11CDA3AA1EB}"/>
                </a:ext>
              </a:extLst>
            </p:cNvPr>
            <p:cNvCxnSpPr>
              <a:cxnSpLocks/>
            </p:cNvCxnSpPr>
            <p:nvPr/>
          </p:nvCxnSpPr>
          <p:spPr>
            <a:xfrm>
              <a:off x="6189228" y="4290091"/>
              <a:ext cx="0" cy="1319416"/>
            </a:xfrm>
            <a:prstGeom prst="straightConnector1">
              <a:avLst/>
            </a:prstGeom>
            <a:ln w="28575">
              <a:prstDash val="dash"/>
              <a:headEnd type="arrow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E2A96C93-386D-47F1-BE81-AD947F1C887A}"/>
                </a:ext>
              </a:extLst>
            </p:cNvPr>
            <p:cNvSpPr txBox="1"/>
            <p:nvPr/>
          </p:nvSpPr>
          <p:spPr>
            <a:xfrm>
              <a:off x="5134707" y="5584398"/>
              <a:ext cx="2264626" cy="4705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Пользователи</a:t>
              </a:r>
            </a:p>
          </p:txBody>
        </p:sp>
        <p:cxnSp>
          <p:nvCxnSpPr>
            <p:cNvPr id="58" name="Прямая со стрелкой 57">
              <a:extLst>
                <a:ext uri="{FF2B5EF4-FFF2-40B4-BE49-F238E27FC236}">
                  <a16:creationId xmlns:a16="http://schemas.microsoft.com/office/drawing/2014/main" id="{8B328817-C74E-4B12-9035-F480BF7D3D2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63719" y="3387970"/>
              <a:ext cx="1770989" cy="0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dash"/>
              <a:headEnd type="arrow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Прямая со стрелкой 58">
              <a:extLst>
                <a:ext uri="{FF2B5EF4-FFF2-40B4-BE49-F238E27FC236}">
                  <a16:creationId xmlns:a16="http://schemas.microsoft.com/office/drawing/2014/main" id="{24273090-17AE-491A-81C9-4A547577B52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61073" y="3387970"/>
              <a:ext cx="1778102" cy="0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Прямая со стрелкой 59">
              <a:extLst>
                <a:ext uri="{FF2B5EF4-FFF2-40B4-BE49-F238E27FC236}">
                  <a16:creationId xmlns:a16="http://schemas.microsoft.com/office/drawing/2014/main" id="{76B6A960-F307-4B94-B8CF-268E6B9A001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902667" y="1790700"/>
              <a:ext cx="1459247" cy="887188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dash"/>
              <a:headEnd type="arrow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Прямая со стрелкой 60">
              <a:extLst>
                <a:ext uri="{FF2B5EF4-FFF2-40B4-BE49-F238E27FC236}">
                  <a16:creationId xmlns:a16="http://schemas.microsoft.com/office/drawing/2014/main" id="{287DD5FA-6C0C-4F4B-9D2C-4E73AB9B09B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61072" y="1873458"/>
              <a:ext cx="1422400" cy="826758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Прямая со стрелкой 61">
              <a:extLst>
                <a:ext uri="{FF2B5EF4-FFF2-40B4-BE49-F238E27FC236}">
                  <a16:creationId xmlns:a16="http://schemas.microsoft.com/office/drawing/2014/main" id="{306BE46F-DD98-4C6B-A6F4-8508CA64595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63719" y="3607045"/>
              <a:ext cx="1770989" cy="0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dash"/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Прямая со стрелкой 62">
              <a:extLst>
                <a:ext uri="{FF2B5EF4-FFF2-40B4-BE49-F238E27FC236}">
                  <a16:creationId xmlns:a16="http://schemas.microsoft.com/office/drawing/2014/main" id="{FDAFA162-0175-42A0-8AF8-8463EB75DE3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61073" y="3607045"/>
              <a:ext cx="1778102" cy="0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dash"/>
              <a:headEnd type="arrow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Прямая со стрелкой 63">
              <a:extLst>
                <a:ext uri="{FF2B5EF4-FFF2-40B4-BE49-F238E27FC236}">
                  <a16:creationId xmlns:a16="http://schemas.microsoft.com/office/drawing/2014/main" id="{36FE85BF-7D37-47DD-BBDC-E7232640049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65822" y="1713121"/>
              <a:ext cx="1422400" cy="826758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dash"/>
              <a:headEnd type="arrow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Прямая со стрелкой 64">
              <a:extLst>
                <a:ext uri="{FF2B5EF4-FFF2-40B4-BE49-F238E27FC236}">
                  <a16:creationId xmlns:a16="http://schemas.microsoft.com/office/drawing/2014/main" id="{50D77E6E-E9C7-4146-B379-63EF855652B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038600" y="1571626"/>
              <a:ext cx="1504290" cy="965457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dash"/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3DC4720D-3BDB-4C26-B592-86CD12A33A58}"/>
                </a:ext>
              </a:extLst>
            </p:cNvPr>
            <p:cNvSpPr txBox="1"/>
            <p:nvPr/>
          </p:nvSpPr>
          <p:spPr>
            <a:xfrm>
              <a:off x="1797163" y="3774887"/>
              <a:ext cx="19449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Сотовые операторы</a:t>
              </a:r>
            </a:p>
          </p:txBody>
        </p:sp>
        <p:grpSp>
          <p:nvGrpSpPr>
            <p:cNvPr id="67" name="Группа 66">
              <a:extLst>
                <a:ext uri="{FF2B5EF4-FFF2-40B4-BE49-F238E27FC236}">
                  <a16:creationId xmlns:a16="http://schemas.microsoft.com/office/drawing/2014/main" id="{6486526D-804F-403A-A829-ACAB19924DB9}"/>
                </a:ext>
              </a:extLst>
            </p:cNvPr>
            <p:cNvGrpSpPr/>
            <p:nvPr/>
          </p:nvGrpSpPr>
          <p:grpSpPr>
            <a:xfrm>
              <a:off x="3326863" y="685479"/>
              <a:ext cx="5585166" cy="5296222"/>
              <a:chOff x="3303416" y="624518"/>
              <a:chExt cx="5585166" cy="5511751"/>
            </a:xfrm>
          </p:grpSpPr>
          <p:sp>
            <p:nvSpPr>
              <p:cNvPr id="82" name="Стрелка: круговая 81">
                <a:extLst>
                  <a:ext uri="{FF2B5EF4-FFF2-40B4-BE49-F238E27FC236}">
                    <a16:creationId xmlns:a16="http://schemas.microsoft.com/office/drawing/2014/main" id="{8961A0C3-D9BD-42AF-AF3E-5BB0A6449028}"/>
                  </a:ext>
                </a:extLst>
              </p:cNvPr>
              <p:cNvSpPr/>
              <p:nvPr/>
            </p:nvSpPr>
            <p:spPr>
              <a:xfrm>
                <a:off x="3581560" y="720051"/>
                <a:ext cx="5028878" cy="5028878"/>
              </a:xfrm>
              <a:prstGeom prst="circularArrow">
                <a:avLst>
                  <a:gd name="adj1" fmla="val 5202"/>
                  <a:gd name="adj2" fmla="val 336015"/>
                  <a:gd name="adj3" fmla="val 21292825"/>
                  <a:gd name="adj4" fmla="val 19766604"/>
                  <a:gd name="adj5" fmla="val 6068"/>
                </a:avLst>
              </a:prstGeom>
              <a:scene3d>
                <a:camera prst="orthographicFront"/>
                <a:lightRig rig="flat" dir="t"/>
              </a:scene3d>
              <a:sp3d prstMaterial="dkEdge">
                <a:bevelT w="8200" h="381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83" name="Полилиния: фигура 82">
                <a:extLst>
                  <a:ext uri="{FF2B5EF4-FFF2-40B4-BE49-F238E27FC236}">
                    <a16:creationId xmlns:a16="http://schemas.microsoft.com/office/drawing/2014/main" id="{32CDB8B5-73D1-4E94-B661-01DA59DCD909}"/>
                  </a:ext>
                </a:extLst>
              </p:cNvPr>
              <p:cNvSpPr/>
              <p:nvPr/>
            </p:nvSpPr>
            <p:spPr>
              <a:xfrm>
                <a:off x="7547145" y="3253207"/>
                <a:ext cx="1341437" cy="1341437"/>
              </a:xfrm>
              <a:custGeom>
                <a:avLst/>
                <a:gdLst>
                  <a:gd name="connsiteX0" fmla="*/ 0 w 1341437"/>
                  <a:gd name="connsiteY0" fmla="*/ 0 h 1341437"/>
                  <a:gd name="connsiteX1" fmla="*/ 1341437 w 1341437"/>
                  <a:gd name="connsiteY1" fmla="*/ 0 h 1341437"/>
                  <a:gd name="connsiteX2" fmla="*/ 1341437 w 1341437"/>
                  <a:gd name="connsiteY2" fmla="*/ 1341437 h 1341437"/>
                  <a:gd name="connsiteX3" fmla="*/ 0 w 1341437"/>
                  <a:gd name="connsiteY3" fmla="*/ 1341437 h 1341437"/>
                  <a:gd name="connsiteX4" fmla="*/ 0 w 1341437"/>
                  <a:gd name="connsiteY4" fmla="*/ 0 h 1341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1437" h="1341437">
                    <a:moveTo>
                      <a:pt x="0" y="0"/>
                    </a:moveTo>
                    <a:lnTo>
                      <a:pt x="1341437" y="0"/>
                    </a:lnTo>
                    <a:lnTo>
                      <a:pt x="1341437" y="1341437"/>
                    </a:lnTo>
                    <a:lnTo>
                      <a:pt x="0" y="1341437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44450" tIns="44450" rIns="44450" bIns="44450" numCol="1" spcCol="1270" anchor="ctr" anchorCtr="0">
                <a:noAutofit/>
              </a:bodyPr>
              <a:lstStyle/>
              <a:p>
                <a:pPr marL="0" lvl="0" indent="0" algn="ctr" defTabSz="1555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ru-RU" sz="3500" kern="1200"/>
              </a:p>
            </p:txBody>
          </p:sp>
          <p:sp>
            <p:nvSpPr>
              <p:cNvPr id="84" name="Стрелка: круговая 83">
                <a:extLst>
                  <a:ext uri="{FF2B5EF4-FFF2-40B4-BE49-F238E27FC236}">
                    <a16:creationId xmlns:a16="http://schemas.microsoft.com/office/drawing/2014/main" id="{F3191E0C-7200-4256-A003-C9BAF69A7371}"/>
                  </a:ext>
                </a:extLst>
              </p:cNvPr>
              <p:cNvSpPr/>
              <p:nvPr/>
            </p:nvSpPr>
            <p:spPr>
              <a:xfrm>
                <a:off x="3581560" y="624518"/>
                <a:ext cx="5028878" cy="5028878"/>
              </a:xfrm>
              <a:prstGeom prst="circularArrow">
                <a:avLst>
                  <a:gd name="adj1" fmla="val 6406"/>
                  <a:gd name="adj2" fmla="val 446141"/>
                  <a:gd name="adj3" fmla="val 4639197"/>
                  <a:gd name="adj4" fmla="val 886738"/>
                  <a:gd name="adj5" fmla="val 5740"/>
                </a:avLst>
              </a:prstGeom>
              <a:scene3d>
                <a:camera prst="orthographicFront"/>
                <a:lightRig rig="flat" dir="t"/>
              </a:scene3d>
              <a:sp3d prstMaterial="dkEdge">
                <a:bevelT w="8200" h="381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85" name="Полилиния: фигура 84">
                <a:extLst>
                  <a:ext uri="{FF2B5EF4-FFF2-40B4-BE49-F238E27FC236}">
                    <a16:creationId xmlns:a16="http://schemas.microsoft.com/office/drawing/2014/main" id="{449566AA-EC29-42FA-A929-B9A98561F54F}"/>
                  </a:ext>
                </a:extLst>
              </p:cNvPr>
              <p:cNvSpPr/>
              <p:nvPr/>
            </p:nvSpPr>
            <p:spPr>
              <a:xfrm>
                <a:off x="5425281" y="4794832"/>
                <a:ext cx="1341437" cy="1341437"/>
              </a:xfrm>
              <a:custGeom>
                <a:avLst/>
                <a:gdLst>
                  <a:gd name="connsiteX0" fmla="*/ 0 w 1341437"/>
                  <a:gd name="connsiteY0" fmla="*/ 0 h 1341437"/>
                  <a:gd name="connsiteX1" fmla="*/ 1341437 w 1341437"/>
                  <a:gd name="connsiteY1" fmla="*/ 0 h 1341437"/>
                  <a:gd name="connsiteX2" fmla="*/ 1341437 w 1341437"/>
                  <a:gd name="connsiteY2" fmla="*/ 1341437 h 1341437"/>
                  <a:gd name="connsiteX3" fmla="*/ 0 w 1341437"/>
                  <a:gd name="connsiteY3" fmla="*/ 1341437 h 1341437"/>
                  <a:gd name="connsiteX4" fmla="*/ 0 w 1341437"/>
                  <a:gd name="connsiteY4" fmla="*/ 0 h 1341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1437" h="1341437">
                    <a:moveTo>
                      <a:pt x="0" y="0"/>
                    </a:moveTo>
                    <a:lnTo>
                      <a:pt x="1341437" y="0"/>
                    </a:lnTo>
                    <a:lnTo>
                      <a:pt x="1341437" y="1341437"/>
                    </a:lnTo>
                    <a:lnTo>
                      <a:pt x="0" y="1341437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44450" tIns="44450" rIns="44450" bIns="44450" numCol="1" spcCol="1270" anchor="ctr" anchorCtr="0">
                <a:noAutofit/>
              </a:bodyPr>
              <a:lstStyle/>
              <a:p>
                <a:pPr marL="0" lvl="0" indent="0" algn="ctr" defTabSz="1555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ru-RU" sz="3500" kern="1200"/>
              </a:p>
            </p:txBody>
          </p:sp>
          <p:sp>
            <p:nvSpPr>
              <p:cNvPr id="86" name="Стрелка: круговая 85">
                <a:extLst>
                  <a:ext uri="{FF2B5EF4-FFF2-40B4-BE49-F238E27FC236}">
                    <a16:creationId xmlns:a16="http://schemas.microsoft.com/office/drawing/2014/main" id="{A8EA5B98-F945-448D-8ECB-8A2BD3AA192D}"/>
                  </a:ext>
                </a:extLst>
              </p:cNvPr>
              <p:cNvSpPr/>
              <p:nvPr/>
            </p:nvSpPr>
            <p:spPr>
              <a:xfrm>
                <a:off x="3581560" y="720051"/>
                <a:ext cx="5028878" cy="5028878"/>
              </a:xfrm>
              <a:prstGeom prst="circularArrow">
                <a:avLst>
                  <a:gd name="adj1" fmla="val 5696"/>
                  <a:gd name="adj2" fmla="val 336015"/>
                  <a:gd name="adj3" fmla="val 9819109"/>
                  <a:gd name="adj4" fmla="val 5750476"/>
                  <a:gd name="adj5" fmla="val 6867"/>
                </a:avLst>
              </a:prstGeom>
              <a:scene3d>
                <a:camera prst="orthographicFront"/>
                <a:lightRig rig="flat" dir="t"/>
              </a:scene3d>
              <a:sp3d prstMaterial="dkEdge">
                <a:bevelT w="8200" h="381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87" name="Полилиния: фигура 86">
                <a:extLst>
                  <a:ext uri="{FF2B5EF4-FFF2-40B4-BE49-F238E27FC236}">
                    <a16:creationId xmlns:a16="http://schemas.microsoft.com/office/drawing/2014/main" id="{753F06EB-D425-4C15-8A5A-7BF4A3100895}"/>
                  </a:ext>
                </a:extLst>
              </p:cNvPr>
              <p:cNvSpPr/>
              <p:nvPr/>
            </p:nvSpPr>
            <p:spPr>
              <a:xfrm>
                <a:off x="3303416" y="3253207"/>
                <a:ext cx="1341437" cy="1341437"/>
              </a:xfrm>
              <a:custGeom>
                <a:avLst/>
                <a:gdLst>
                  <a:gd name="connsiteX0" fmla="*/ 0 w 1341437"/>
                  <a:gd name="connsiteY0" fmla="*/ 0 h 1341437"/>
                  <a:gd name="connsiteX1" fmla="*/ 1341437 w 1341437"/>
                  <a:gd name="connsiteY1" fmla="*/ 0 h 1341437"/>
                  <a:gd name="connsiteX2" fmla="*/ 1341437 w 1341437"/>
                  <a:gd name="connsiteY2" fmla="*/ 1341437 h 1341437"/>
                  <a:gd name="connsiteX3" fmla="*/ 0 w 1341437"/>
                  <a:gd name="connsiteY3" fmla="*/ 1341437 h 1341437"/>
                  <a:gd name="connsiteX4" fmla="*/ 0 w 1341437"/>
                  <a:gd name="connsiteY4" fmla="*/ 0 h 1341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1437" h="1341437">
                    <a:moveTo>
                      <a:pt x="0" y="0"/>
                    </a:moveTo>
                    <a:lnTo>
                      <a:pt x="1341437" y="0"/>
                    </a:lnTo>
                    <a:lnTo>
                      <a:pt x="1341437" y="1341437"/>
                    </a:lnTo>
                    <a:lnTo>
                      <a:pt x="0" y="1341437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44450" tIns="44450" rIns="44450" bIns="44450" numCol="1" spcCol="1270" anchor="ctr" anchorCtr="0">
                <a:noAutofit/>
              </a:bodyPr>
              <a:lstStyle/>
              <a:p>
                <a:pPr marL="0" lvl="0" indent="0" algn="ctr" defTabSz="1555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ru-RU" sz="3500" kern="1200"/>
              </a:p>
            </p:txBody>
          </p:sp>
          <p:sp>
            <p:nvSpPr>
              <p:cNvPr id="88" name="Стрелка: круговая 87">
                <a:extLst>
                  <a:ext uri="{FF2B5EF4-FFF2-40B4-BE49-F238E27FC236}">
                    <a16:creationId xmlns:a16="http://schemas.microsoft.com/office/drawing/2014/main" id="{7FE54F3F-651B-4BCC-8967-2E1628D374A9}"/>
                  </a:ext>
                </a:extLst>
              </p:cNvPr>
              <p:cNvSpPr/>
              <p:nvPr/>
            </p:nvSpPr>
            <p:spPr>
              <a:xfrm>
                <a:off x="3581560" y="720051"/>
                <a:ext cx="5028878" cy="5028878"/>
              </a:xfrm>
              <a:prstGeom prst="circularArrow">
                <a:avLst>
                  <a:gd name="adj1" fmla="val 5202"/>
                  <a:gd name="adj2" fmla="val 336015"/>
                  <a:gd name="adj3" fmla="val 12297380"/>
                  <a:gd name="adj4" fmla="val 10771160"/>
                  <a:gd name="adj5" fmla="val 6068"/>
                </a:avLst>
              </a:prstGeom>
              <a:scene3d>
                <a:camera prst="orthographicFront"/>
                <a:lightRig rig="flat" dir="t"/>
              </a:scene3d>
              <a:sp3d prstMaterial="dkEdge">
                <a:bevelT w="8200" h="381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89" name="Полилиния: фигура 88">
                <a:extLst>
                  <a:ext uri="{FF2B5EF4-FFF2-40B4-BE49-F238E27FC236}">
                    <a16:creationId xmlns:a16="http://schemas.microsoft.com/office/drawing/2014/main" id="{1C3616A9-BE43-4F11-8C8B-9D41EF037955}"/>
                  </a:ext>
                </a:extLst>
              </p:cNvPr>
              <p:cNvSpPr/>
              <p:nvPr/>
            </p:nvSpPr>
            <p:spPr>
              <a:xfrm>
                <a:off x="4113896" y="758806"/>
                <a:ext cx="1341437" cy="1341437"/>
              </a:xfrm>
              <a:custGeom>
                <a:avLst/>
                <a:gdLst>
                  <a:gd name="connsiteX0" fmla="*/ 0 w 1341437"/>
                  <a:gd name="connsiteY0" fmla="*/ 0 h 1341437"/>
                  <a:gd name="connsiteX1" fmla="*/ 1341437 w 1341437"/>
                  <a:gd name="connsiteY1" fmla="*/ 0 h 1341437"/>
                  <a:gd name="connsiteX2" fmla="*/ 1341437 w 1341437"/>
                  <a:gd name="connsiteY2" fmla="*/ 1341437 h 1341437"/>
                  <a:gd name="connsiteX3" fmla="*/ 0 w 1341437"/>
                  <a:gd name="connsiteY3" fmla="*/ 1341437 h 1341437"/>
                  <a:gd name="connsiteX4" fmla="*/ 0 w 1341437"/>
                  <a:gd name="connsiteY4" fmla="*/ 0 h 1341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1437" h="1341437">
                    <a:moveTo>
                      <a:pt x="0" y="0"/>
                    </a:moveTo>
                    <a:lnTo>
                      <a:pt x="1341437" y="0"/>
                    </a:lnTo>
                    <a:lnTo>
                      <a:pt x="1341437" y="1341437"/>
                    </a:lnTo>
                    <a:lnTo>
                      <a:pt x="0" y="1341437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44450" tIns="44450" rIns="44450" bIns="44450" numCol="1" spcCol="1270" anchor="ctr" anchorCtr="0">
                <a:noAutofit/>
              </a:bodyPr>
              <a:lstStyle/>
              <a:p>
                <a:pPr marL="0" lvl="0" indent="0" algn="ctr" defTabSz="1555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ru-RU" sz="3500" kern="1200"/>
              </a:p>
            </p:txBody>
          </p:sp>
          <p:sp>
            <p:nvSpPr>
              <p:cNvPr id="90" name="Стрелка: круговая 89">
                <a:extLst>
                  <a:ext uri="{FF2B5EF4-FFF2-40B4-BE49-F238E27FC236}">
                    <a16:creationId xmlns:a16="http://schemas.microsoft.com/office/drawing/2014/main" id="{3FF59342-936D-4DEE-A775-2BA74E3803C5}"/>
                  </a:ext>
                </a:extLst>
              </p:cNvPr>
              <p:cNvSpPr/>
              <p:nvPr/>
            </p:nvSpPr>
            <p:spPr>
              <a:xfrm>
                <a:off x="3581560" y="720051"/>
                <a:ext cx="5028878" cy="5028878"/>
              </a:xfrm>
              <a:prstGeom prst="circularArrow">
                <a:avLst>
                  <a:gd name="adj1" fmla="val 4698"/>
                  <a:gd name="adj2" fmla="val 533865"/>
                  <a:gd name="adj3" fmla="val 18688395"/>
                  <a:gd name="adj4" fmla="val 13459787"/>
                  <a:gd name="adj5" fmla="val 6068"/>
                </a:avLst>
              </a:prstGeom>
              <a:scene3d>
                <a:camera prst="orthographicFront"/>
                <a:lightRig rig="flat" dir="t"/>
              </a:scene3d>
              <a:sp3d prstMaterial="dkEdge">
                <a:bevelT w="8200" h="381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ru-RU" dirty="0"/>
              </a:p>
            </p:txBody>
          </p:sp>
        </p:grp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92E680D1-814C-4575-9868-B561301CC8E3}"/>
                </a:ext>
              </a:extLst>
            </p:cNvPr>
            <p:cNvSpPr txBox="1"/>
            <p:nvPr/>
          </p:nvSpPr>
          <p:spPr>
            <a:xfrm>
              <a:off x="8883118" y="1016083"/>
              <a:ext cx="2482577" cy="7600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Разработчики </a:t>
              </a:r>
            </a:p>
            <a:p>
              <a:pPr algn="ctr"/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приложений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E41FC21A-4493-4BAF-AEC1-8FF6A904D9E8}"/>
                </a:ext>
              </a:extLst>
            </p:cNvPr>
            <p:cNvSpPr txBox="1"/>
            <p:nvPr/>
          </p:nvSpPr>
          <p:spPr>
            <a:xfrm>
              <a:off x="9432821" y="3210889"/>
              <a:ext cx="2381498" cy="7600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Производители устройств</a:t>
              </a:r>
            </a:p>
          </p:txBody>
        </p:sp>
        <p:pic>
          <p:nvPicPr>
            <p:cNvPr id="70" name="Рисунок 69">
              <a:extLst>
                <a:ext uri="{FF2B5EF4-FFF2-40B4-BE49-F238E27FC236}">
                  <a16:creationId xmlns:a16="http://schemas.microsoft.com/office/drawing/2014/main" id="{DBAE5F78-B874-49D7-81DC-B0A69F14BB0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41310" y="1007934"/>
              <a:ext cx="392575" cy="392575"/>
            </a:xfrm>
            <a:prstGeom prst="rect">
              <a:avLst/>
            </a:prstGeom>
          </p:spPr>
        </p:pic>
        <p:pic>
          <p:nvPicPr>
            <p:cNvPr id="71" name="Рисунок 70">
              <a:extLst>
                <a:ext uri="{FF2B5EF4-FFF2-40B4-BE49-F238E27FC236}">
                  <a16:creationId xmlns:a16="http://schemas.microsoft.com/office/drawing/2014/main" id="{2A2432BE-D803-44B8-8999-D55CFCA5AE5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98763" y="1007934"/>
              <a:ext cx="368715" cy="368715"/>
            </a:xfrm>
            <a:prstGeom prst="rect">
              <a:avLst/>
            </a:prstGeom>
          </p:spPr>
        </p:pic>
        <p:pic>
          <p:nvPicPr>
            <p:cNvPr id="72" name="Рисунок 71">
              <a:extLst>
                <a:ext uri="{FF2B5EF4-FFF2-40B4-BE49-F238E27FC236}">
                  <a16:creationId xmlns:a16="http://schemas.microsoft.com/office/drawing/2014/main" id="{AE06A7B6-D1DE-4D16-9CED-31C79C32987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51171" y="3088498"/>
              <a:ext cx="891115" cy="891115"/>
            </a:xfrm>
            <a:prstGeom prst="rect">
              <a:avLst/>
            </a:prstGeom>
          </p:spPr>
        </p:pic>
        <p:pic>
          <p:nvPicPr>
            <p:cNvPr id="73" name="Рисунок 72">
              <a:extLst>
                <a:ext uri="{FF2B5EF4-FFF2-40B4-BE49-F238E27FC236}">
                  <a16:creationId xmlns:a16="http://schemas.microsoft.com/office/drawing/2014/main" id="{D9EBD161-C58A-4356-AB66-553C0C512E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076" t="56215" r="3039" b="27250"/>
            <a:stretch/>
          </p:blipFill>
          <p:spPr>
            <a:xfrm>
              <a:off x="2522814" y="780396"/>
              <a:ext cx="1084455" cy="511605"/>
            </a:xfrm>
            <a:prstGeom prst="rect">
              <a:avLst/>
            </a:prstGeom>
          </p:spPr>
        </p:pic>
        <p:pic>
          <p:nvPicPr>
            <p:cNvPr id="74" name="Рисунок 73" descr="Группа">
              <a:extLst>
                <a:ext uri="{FF2B5EF4-FFF2-40B4-BE49-F238E27FC236}">
                  <a16:creationId xmlns:a16="http://schemas.microsoft.com/office/drawing/2014/main" id="{4AEB2156-3B81-40C5-8C76-96FD5D49E28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662246" y="5773074"/>
              <a:ext cx="914400" cy="914400"/>
            </a:xfrm>
            <a:prstGeom prst="rect">
              <a:avLst/>
            </a:prstGeom>
          </p:spPr>
        </p:pic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61547F3A-BADF-41EC-8963-19A1CBC1B0A3}"/>
                </a:ext>
              </a:extLst>
            </p:cNvPr>
            <p:cNvSpPr txBox="1"/>
            <p:nvPr/>
          </p:nvSpPr>
          <p:spPr>
            <a:xfrm>
              <a:off x="421386" y="851533"/>
              <a:ext cx="2239386" cy="434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Рекламодатели</a:t>
              </a:r>
            </a:p>
          </p:txBody>
        </p:sp>
        <p:pic>
          <p:nvPicPr>
            <p:cNvPr id="76" name="Рисунок 75">
              <a:extLst>
                <a:ext uri="{FF2B5EF4-FFF2-40B4-BE49-F238E27FC236}">
                  <a16:creationId xmlns:a16="http://schemas.microsoft.com/office/drawing/2014/main" id="{BBB7CC5F-6501-434E-9542-ADA8D7E9E8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8044" y="1329162"/>
              <a:ext cx="527187" cy="395390"/>
            </a:xfrm>
            <a:prstGeom prst="rect">
              <a:avLst/>
            </a:prstGeom>
          </p:spPr>
        </p:pic>
        <p:pic>
          <p:nvPicPr>
            <p:cNvPr id="77" name="Рисунок 76">
              <a:extLst>
                <a:ext uri="{FF2B5EF4-FFF2-40B4-BE49-F238E27FC236}">
                  <a16:creationId xmlns:a16="http://schemas.microsoft.com/office/drawing/2014/main" id="{8F6A4807-02C4-42E4-AC1E-866A4762E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5477" y="2906066"/>
              <a:ext cx="963808" cy="963808"/>
            </a:xfrm>
            <a:prstGeom prst="rect">
              <a:avLst/>
            </a:prstGeom>
          </p:spPr>
        </p:pic>
        <p:pic>
          <p:nvPicPr>
            <p:cNvPr id="78" name="Рисунок 77">
              <a:extLst>
                <a:ext uri="{FF2B5EF4-FFF2-40B4-BE49-F238E27FC236}">
                  <a16:creationId xmlns:a16="http://schemas.microsoft.com/office/drawing/2014/main" id="{FB818E48-8DB7-4A6F-AA2F-2EC52FC3080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0641" y="1320662"/>
              <a:ext cx="703410" cy="395668"/>
            </a:xfrm>
            <a:prstGeom prst="rect">
              <a:avLst/>
            </a:prstGeom>
          </p:spPr>
        </p:pic>
        <p:pic>
          <p:nvPicPr>
            <p:cNvPr id="79" name="Рисунок 78">
              <a:extLst>
                <a:ext uri="{FF2B5EF4-FFF2-40B4-BE49-F238E27FC236}">
                  <a16:creationId xmlns:a16="http://schemas.microsoft.com/office/drawing/2014/main" id="{39EF287F-51B4-4663-B3BB-B814C5C4CFA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5628" y="1440363"/>
              <a:ext cx="637329" cy="339909"/>
            </a:xfrm>
            <a:prstGeom prst="rect">
              <a:avLst/>
            </a:prstGeom>
          </p:spPr>
        </p:pic>
        <p:pic>
          <p:nvPicPr>
            <p:cNvPr id="80" name="Рисунок 79">
              <a:extLst>
                <a:ext uri="{FF2B5EF4-FFF2-40B4-BE49-F238E27FC236}">
                  <a16:creationId xmlns:a16="http://schemas.microsoft.com/office/drawing/2014/main" id="{AF96C68A-BCA2-4358-B38A-6B2888B080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6490" y="878003"/>
              <a:ext cx="517923" cy="517923"/>
            </a:xfrm>
            <a:prstGeom prst="rect">
              <a:avLst/>
            </a:prstGeom>
          </p:spPr>
        </p:pic>
        <p:pic>
          <p:nvPicPr>
            <p:cNvPr id="81" name="Рисунок 80">
              <a:extLst>
                <a:ext uri="{FF2B5EF4-FFF2-40B4-BE49-F238E27FC236}">
                  <a16:creationId xmlns:a16="http://schemas.microsoft.com/office/drawing/2014/main" id="{4FBC30ED-1EC7-4CBE-B12D-4EFA295875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94515" y="1428709"/>
              <a:ext cx="372963" cy="372963"/>
            </a:xfrm>
            <a:prstGeom prst="rect">
              <a:avLst/>
            </a:prstGeom>
          </p:spPr>
        </p:pic>
      </p:grp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488505" y="297441"/>
            <a:ext cx="9190384" cy="1035802"/>
          </a:xfrm>
        </p:spPr>
        <p:txBody>
          <a:bodyPr anchor="t" anchorCtr="0">
            <a:noAutofit/>
          </a:bodyPr>
          <a:lstStyle/>
          <a:p>
            <a:pPr algn="just">
              <a:spcBef>
                <a:spcPct val="20000"/>
              </a:spcBef>
            </a:pPr>
            <a:r>
              <a:rPr lang="ru-RU" sz="2800" b="1" dirty="0">
                <a:solidFill>
                  <a:srgbClr val="0084CD"/>
                </a:solidFill>
                <a:latin typeface="HeliosLight" pitchFamily="34" charset="0"/>
                <a:ea typeface="+mn-ea"/>
                <a:cs typeface="+mn-cs"/>
              </a:rPr>
              <a:t>Многосторонние рынки</a:t>
            </a:r>
            <a:endParaRPr lang="ru-RU" sz="2800" dirty="0">
              <a:solidFill>
                <a:srgbClr val="0084CD"/>
              </a:solidFill>
              <a:latin typeface="HeliosLight" pitchFamily="34" charset="0"/>
              <a:ea typeface="+mn-ea"/>
              <a:cs typeface="+mn-cs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776537" y="6491882"/>
            <a:ext cx="85267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6" descr="LOGO_ANTITRUST_finish.png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617" y="6283239"/>
            <a:ext cx="1219317" cy="32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9"/>
          <p:cNvCxnSpPr/>
          <p:nvPr/>
        </p:nvCxnSpPr>
        <p:spPr>
          <a:xfrm>
            <a:off x="560512" y="1196752"/>
            <a:ext cx="8692075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473414" y="4932641"/>
            <a:ext cx="328269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dirty="0"/>
              <a:t>Разные рынки или один рынок?</a:t>
            </a:r>
            <a:endParaRPr lang="en-US" sz="3000" dirty="0"/>
          </a:p>
        </p:txBody>
      </p:sp>
      <p:sp>
        <p:nvSpPr>
          <p:cNvPr id="9" name="Номер слайда 9"/>
          <p:cNvSpPr txBox="1">
            <a:spLocks/>
          </p:cNvSpPr>
          <p:nvPr/>
        </p:nvSpPr>
        <p:spPr>
          <a:xfrm>
            <a:off x="7545288" y="6309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BC6ECDA-8B27-428C-8B0B-020ABE1A63AE}" type="slidenum">
              <a:rPr lang="ru-RU" sz="1400" smtClean="0">
                <a:solidFill>
                  <a:schemeClr val="bg1">
                    <a:lumMod val="50000"/>
                  </a:schemeClr>
                </a:solidFill>
                <a:latin typeface="HeliosLight" pitchFamily="34" charset="0"/>
              </a:rPr>
              <a:pPr/>
              <a:t>9</a:t>
            </a:fld>
            <a:endParaRPr lang="ru-RU" sz="1400" dirty="0">
              <a:solidFill>
                <a:schemeClr val="bg1">
                  <a:lumMod val="50000"/>
                </a:schemeClr>
              </a:solidFill>
              <a:latin typeface="Helios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4474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13886</TotalTime>
  <Words>432</Words>
  <Application>Microsoft Office PowerPoint</Application>
  <PresentationFormat>Лист A4 (210x297 мм)</PresentationFormat>
  <Paragraphs>109</Paragraphs>
  <Slides>17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HeliosLight</vt:lpstr>
      <vt:lpstr>Times New Roman</vt:lpstr>
      <vt:lpstr>Wingdings</vt:lpstr>
      <vt:lpstr>Тема Office</vt:lpstr>
      <vt:lpstr>Установление доминирующее положения на «цифровых рынках»</vt:lpstr>
      <vt:lpstr>Что такое цифровая экономика?</vt:lpstr>
      <vt:lpstr>Нужно ли применять антитраст к рынкам в сфере цифровой экономики?</vt:lpstr>
      <vt:lpstr>Текущий статус правоприменения - мир</vt:lpstr>
      <vt:lpstr>Текущий статус правоприменения - Россия</vt:lpstr>
      <vt:lpstr>Определение рыночной власти</vt:lpstr>
      <vt:lpstr>Определение продуктовых границ рынка</vt:lpstr>
      <vt:lpstr>Определение географических границ рынка</vt:lpstr>
      <vt:lpstr>Многосторонние рынки</vt:lpstr>
      <vt:lpstr>Сетевые эффекты</vt:lpstr>
      <vt:lpstr>Данные и интеллектуальная собственность</vt:lpstr>
      <vt:lpstr>Динамичность рынков</vt:lpstr>
      <vt:lpstr>Законодательные изменения</vt:lpstr>
      <vt:lpstr>Законодательные изменения - Германия</vt:lpstr>
      <vt:lpstr>Законодательные изменения - Россия</vt:lpstr>
      <vt:lpstr>СПАСИБО ЗА ВНИМАНИЕ!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about the firm</dc:title>
  <dc:creator>Evgeny Khokhlov</dc:creator>
  <cp:lastModifiedBy>Author</cp:lastModifiedBy>
  <cp:revision>924</cp:revision>
  <cp:lastPrinted>2018-02-26T13:31:24Z</cp:lastPrinted>
  <dcterms:created xsi:type="dcterms:W3CDTF">2012-09-15T09:55:57Z</dcterms:created>
  <dcterms:modified xsi:type="dcterms:W3CDTF">2018-02-26T13:31:39Z</dcterms:modified>
</cp:coreProperties>
</file>