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1529"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a:defRPr>
    </a:lvl1pPr>
    <a:lvl2pPr marL="0" marR="0" indent="0" algn="ctr" defTabSz="821529"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a:defRPr>
    </a:lvl2pPr>
    <a:lvl3pPr marL="0" marR="0" indent="0" algn="ctr" defTabSz="821529"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a:defRPr>
    </a:lvl3pPr>
    <a:lvl4pPr marL="0" marR="0" indent="0" algn="ctr" defTabSz="821529"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a:defRPr>
    </a:lvl4pPr>
    <a:lvl5pPr marL="0" marR="0" indent="0" algn="ctr" defTabSz="821529"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a:defRPr>
    </a:lvl5pPr>
    <a:lvl6pPr marL="0" marR="0" indent="0" algn="ctr" defTabSz="821529"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a:defRPr>
    </a:lvl6pPr>
    <a:lvl7pPr marL="0" marR="0" indent="0" algn="ctr" defTabSz="821529"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a:defRPr>
    </a:lvl7pPr>
    <a:lvl8pPr marL="0" marR="0" indent="0" algn="ctr" defTabSz="821529"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a:defRPr>
    </a:lvl8pPr>
    <a:lvl9pPr marL="0" marR="0" indent="0" algn="ctr" defTabSz="821529"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b="def" i="def"/>
      <a:tcStyle>
        <a:tcBdr/>
        <a:fill>
          <a:solidFill>
            <a:srgbClr val="E6EA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b="def" i="def"/>
      <a:tcStyle>
        <a:tcBdr/>
        <a:fill>
          <a:solidFill>
            <a:srgbClr val="F8F4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b="def" i="def"/>
      <a:tcStyle>
        <a:tcBdr/>
        <a:fill>
          <a:solidFill>
            <a:srgbClr val="EBE8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3" name="Shape 113"/>
          <p:cNvSpPr/>
          <p:nvPr>
            <p:ph type="sldImg"/>
          </p:nvPr>
        </p:nvSpPr>
        <p:spPr>
          <a:xfrm>
            <a:off x="1143000" y="685800"/>
            <a:ext cx="4572000" cy="3429000"/>
          </a:xfrm>
          <a:prstGeom prst="rect">
            <a:avLst/>
          </a:prstGeom>
        </p:spPr>
        <p:txBody>
          <a:bodyPr/>
          <a:lstStyle/>
          <a:p>
            <a:pPr/>
          </a:p>
        </p:txBody>
      </p:sp>
      <p:sp>
        <p:nvSpPr>
          <p:cNvPr id="114" name="Shape 11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Заголовок и подзаголовок">
    <p:spTree>
      <p:nvGrpSpPr>
        <p:cNvPr id="1" name=""/>
        <p:cNvGrpSpPr/>
        <p:nvPr/>
      </p:nvGrpSpPr>
      <p:grpSpPr>
        <a:xfrm>
          <a:off x="0" y="0"/>
          <a:ext cx="0" cy="0"/>
          <a:chOff x="0" y="0"/>
          <a:chExt cx="0" cy="0"/>
        </a:xfrm>
      </p:grpSpPr>
      <p:sp>
        <p:nvSpPr>
          <p:cNvPr id="12"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Цитата">
    <p:bg>
      <p:bgPr>
        <a:solidFill>
          <a:srgbClr val="FFFFFF"/>
        </a:solidFill>
      </p:bgPr>
    </p:bg>
    <p:spTree>
      <p:nvGrpSpPr>
        <p:cNvPr id="1" name=""/>
        <p:cNvGrpSpPr/>
        <p:nvPr/>
      </p:nvGrpSpPr>
      <p:grpSpPr>
        <a:xfrm>
          <a:off x="0" y="0"/>
          <a:ext cx="0" cy="0"/>
          <a:chOff x="0" y="0"/>
          <a:chExt cx="0" cy="0"/>
        </a:xfrm>
      </p:grpSpPr>
      <p:sp>
        <p:nvSpPr>
          <p:cNvPr id="90" name="Уровень текста 1…"/>
          <p:cNvSpPr txBox="1"/>
          <p:nvPr>
            <p:ph type="body" sz="quarter" idx="1"/>
          </p:nvPr>
        </p:nvSpPr>
        <p:spPr>
          <a:xfrm>
            <a:off x="4833937" y="8947546"/>
            <a:ext cx="14716127" cy="660803"/>
          </a:xfrm>
          <a:prstGeom prst="rect">
            <a:avLst/>
          </a:prstGeom>
        </p:spPr>
        <p:txBody>
          <a:bodyPr anchor="t"/>
          <a:lstStyle>
            <a:lvl1pPr marL="0" indent="0" algn="ctr">
              <a:spcBef>
                <a:spcPts val="0"/>
              </a:spcBef>
              <a:buSzTx/>
              <a:buNone/>
              <a:defRPr sz="3200">
                <a:latin typeface="+mj-lt"/>
                <a:ea typeface="+mj-ea"/>
                <a:cs typeface="+mj-cs"/>
                <a:sym typeface="Helvetica"/>
              </a:defRPr>
            </a:lvl1pPr>
            <a:lvl2pPr marL="839609" indent="-395111" algn="ctr">
              <a:spcBef>
                <a:spcPts val="0"/>
              </a:spcBef>
              <a:defRPr sz="3200">
                <a:latin typeface="+mj-lt"/>
                <a:ea typeface="+mj-ea"/>
                <a:cs typeface="+mj-cs"/>
                <a:sym typeface="Helvetica"/>
              </a:defRPr>
            </a:lvl2pPr>
            <a:lvl3pPr marL="1284109" indent="-395109" algn="ctr">
              <a:spcBef>
                <a:spcPts val="0"/>
              </a:spcBef>
              <a:defRPr sz="3200">
                <a:latin typeface="+mj-lt"/>
                <a:ea typeface="+mj-ea"/>
                <a:cs typeface="+mj-cs"/>
                <a:sym typeface="Helvetica"/>
              </a:defRPr>
            </a:lvl3pPr>
            <a:lvl4pPr marL="1728609" indent="-395109" algn="ctr">
              <a:spcBef>
                <a:spcPts val="0"/>
              </a:spcBef>
              <a:defRPr sz="3200">
                <a:latin typeface="+mj-lt"/>
                <a:ea typeface="+mj-ea"/>
                <a:cs typeface="+mj-cs"/>
                <a:sym typeface="Helvetica"/>
              </a:defRPr>
            </a:lvl4pPr>
            <a:lvl5pPr marL="2173109" indent="-395109" algn="ctr">
              <a:spcBef>
                <a:spcPts val="0"/>
              </a:spcBef>
              <a:defRPr sz="3200">
                <a:latin typeface="+mj-lt"/>
                <a:ea typeface="+mj-ea"/>
                <a:cs typeface="+mj-cs"/>
                <a:sym typeface="Helvetica"/>
              </a:defRPr>
            </a:lvl5p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91" name="«Место ввода цитаты»."/>
          <p:cNvSpPr txBox="1"/>
          <p:nvPr>
            <p:ph type="body" sz="quarter" idx="13"/>
          </p:nvPr>
        </p:nvSpPr>
        <p:spPr>
          <a:xfrm>
            <a:off x="4833937" y="6000353"/>
            <a:ext cx="14716130" cy="965206"/>
          </a:xfrm>
          <a:prstGeom prst="rect">
            <a:avLst/>
          </a:prstGeom>
        </p:spPr>
        <p:txBody>
          <a:bodyPr/>
          <a:lstStyle/>
          <a:p>
            <a:pPr/>
          </a:p>
        </p:txBody>
      </p:sp>
      <p:sp>
        <p:nvSpPr>
          <p:cNvPr id="92"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Фото">
    <p:bg>
      <p:bgPr>
        <a:solidFill>
          <a:srgbClr val="FFFFFF"/>
        </a:solidFill>
      </p:bgPr>
    </p:bg>
    <p:spTree>
      <p:nvGrpSpPr>
        <p:cNvPr id="1" name=""/>
        <p:cNvGrpSpPr/>
        <p:nvPr/>
      </p:nvGrpSpPr>
      <p:grpSpPr>
        <a:xfrm>
          <a:off x="0" y="0"/>
          <a:ext cx="0" cy="0"/>
          <a:chOff x="0" y="0"/>
          <a:chExt cx="0" cy="0"/>
        </a:xfrm>
      </p:grpSpPr>
      <p:sp>
        <p:nvSpPr>
          <p:cNvPr id="99" name="Изображение"/>
          <p:cNvSpPr/>
          <p:nvPr>
            <p:ph type="pic" idx="13"/>
          </p:nvPr>
        </p:nvSpPr>
        <p:spPr>
          <a:xfrm>
            <a:off x="3048000" y="0"/>
            <a:ext cx="18288000" cy="13716000"/>
          </a:xfrm>
          <a:prstGeom prst="rect">
            <a:avLst/>
          </a:prstGeom>
        </p:spPr>
        <p:txBody>
          <a:bodyPr lIns="91439" tIns="45719" rIns="91439" bIns="45719" anchor="t">
            <a:noAutofit/>
          </a:bodyPr>
          <a:lstStyle/>
          <a:p>
            <a:pPr/>
          </a:p>
        </p:txBody>
      </p:sp>
      <p:sp>
        <p:nvSpPr>
          <p:cNvPr id="100"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Пустой">
    <p:bg>
      <p:bgPr>
        <a:solidFill>
          <a:srgbClr val="FFFFFF"/>
        </a:solidFill>
      </p:bgPr>
    </p:bg>
    <p:spTree>
      <p:nvGrpSpPr>
        <p:cNvPr id="1" name=""/>
        <p:cNvGrpSpPr/>
        <p:nvPr/>
      </p:nvGrpSpPr>
      <p:grpSpPr>
        <a:xfrm>
          <a:off x="0" y="0"/>
          <a:ext cx="0" cy="0"/>
          <a:chOff x="0" y="0"/>
          <a:chExt cx="0" cy="0"/>
        </a:xfrm>
      </p:grpSpPr>
      <p:sp>
        <p:nvSpPr>
          <p:cNvPr id="107"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Фото — горизонтально">
    <p:bg>
      <p:bgPr>
        <a:solidFill>
          <a:srgbClr val="FFFFFF"/>
        </a:solidFill>
      </p:bgPr>
    </p:bg>
    <p:spTree>
      <p:nvGrpSpPr>
        <p:cNvPr id="1" name=""/>
        <p:cNvGrpSpPr/>
        <p:nvPr/>
      </p:nvGrpSpPr>
      <p:grpSpPr>
        <a:xfrm>
          <a:off x="0" y="0"/>
          <a:ext cx="0" cy="0"/>
          <a:chOff x="0" y="0"/>
          <a:chExt cx="0" cy="0"/>
        </a:xfrm>
      </p:grpSpPr>
      <p:sp>
        <p:nvSpPr>
          <p:cNvPr id="19" name="Изображение"/>
          <p:cNvSpPr/>
          <p:nvPr>
            <p:ph type="pic" sz="half" idx="13"/>
          </p:nvPr>
        </p:nvSpPr>
        <p:spPr>
          <a:xfrm>
            <a:off x="5307210" y="892967"/>
            <a:ext cx="13751721" cy="8322472"/>
          </a:xfrm>
          <a:prstGeom prst="rect">
            <a:avLst/>
          </a:prstGeom>
        </p:spPr>
        <p:txBody>
          <a:bodyPr lIns="91439" tIns="45719" rIns="91439" bIns="45719" anchor="t">
            <a:noAutofit/>
          </a:bodyPr>
          <a:lstStyle/>
          <a:p>
            <a:pPr/>
          </a:p>
        </p:txBody>
      </p:sp>
      <p:sp>
        <p:nvSpPr>
          <p:cNvPr id="20" name="Текст заголовка"/>
          <p:cNvSpPr txBox="1"/>
          <p:nvPr>
            <p:ph type="title"/>
          </p:nvPr>
        </p:nvSpPr>
        <p:spPr>
          <a:xfrm>
            <a:off x="4833937" y="9447609"/>
            <a:ext cx="14716127" cy="2000256"/>
          </a:xfrm>
          <a:prstGeom prst="rect">
            <a:avLst/>
          </a:prstGeom>
        </p:spPr>
        <p:txBody>
          <a:bodyPr anchor="b"/>
          <a:lstStyle/>
          <a:p>
            <a:pPr/>
            <a:r>
              <a:t>Текст заголовка</a:t>
            </a:r>
          </a:p>
        </p:txBody>
      </p:sp>
      <p:sp>
        <p:nvSpPr>
          <p:cNvPr id="21" name="Уровень текста 1…"/>
          <p:cNvSpPr txBox="1"/>
          <p:nvPr>
            <p:ph type="body" sz="quarter" idx="1"/>
          </p:nvPr>
        </p:nvSpPr>
        <p:spPr>
          <a:xfrm>
            <a:off x="4833937" y="11519296"/>
            <a:ext cx="14716127" cy="1589491"/>
          </a:xfrm>
          <a:prstGeom prst="rect">
            <a:avLst/>
          </a:prstGeom>
        </p:spPr>
        <p:txBody>
          <a:bodyPr anchor="t"/>
          <a:lstStyle>
            <a:lvl1pPr marL="0" indent="0" algn="ctr">
              <a:spcBef>
                <a:spcPts val="0"/>
              </a:spcBef>
              <a:buSzTx/>
              <a:buNone/>
              <a:defRPr sz="4400"/>
            </a:lvl1pPr>
            <a:lvl2pPr marL="0" indent="0" algn="ctr">
              <a:spcBef>
                <a:spcPts val="0"/>
              </a:spcBef>
              <a:buSzTx/>
              <a:buNone/>
              <a:defRPr sz="4400"/>
            </a:lvl2pPr>
            <a:lvl3pPr marL="0" indent="0" algn="ctr">
              <a:spcBef>
                <a:spcPts val="0"/>
              </a:spcBef>
              <a:buSzTx/>
              <a:buNone/>
              <a:defRPr sz="4400"/>
            </a:lvl3pPr>
            <a:lvl4pPr marL="0" indent="0" algn="ctr">
              <a:spcBef>
                <a:spcPts val="0"/>
              </a:spcBef>
              <a:buSzTx/>
              <a:buNone/>
              <a:defRPr sz="4400"/>
            </a:lvl4pPr>
            <a:lvl5pPr marL="0" indent="0" algn="ctr">
              <a:spcBef>
                <a:spcPts val="0"/>
              </a:spcBef>
              <a:buSzTx/>
              <a:buNone/>
              <a:defRPr sz="4400"/>
            </a:lvl5p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2" name="Номер слайда"/>
          <p:cNvSpPr txBox="1"/>
          <p:nvPr>
            <p:ph type="sldNum" sz="quarter" idx="2"/>
          </p:nvPr>
        </p:nvSpPr>
        <p:spPr>
          <a:xfrm>
            <a:off x="11935818" y="13001625"/>
            <a:ext cx="494504" cy="51116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Заголовок — по центру">
    <p:bg>
      <p:bgPr>
        <a:solidFill>
          <a:srgbClr val="FFFFFF"/>
        </a:solidFill>
      </p:bgPr>
    </p:bg>
    <p:spTree>
      <p:nvGrpSpPr>
        <p:cNvPr id="1" name=""/>
        <p:cNvGrpSpPr/>
        <p:nvPr/>
      </p:nvGrpSpPr>
      <p:grpSpPr>
        <a:xfrm>
          <a:off x="0" y="0"/>
          <a:ext cx="0" cy="0"/>
          <a:chOff x="0" y="0"/>
          <a:chExt cx="0" cy="0"/>
        </a:xfrm>
      </p:grpSpPr>
      <p:sp>
        <p:nvSpPr>
          <p:cNvPr id="29"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Фото — вертикально">
    <p:bg>
      <p:bgPr>
        <a:solidFill>
          <a:srgbClr val="FFFFFF"/>
        </a:solidFill>
      </p:bgPr>
    </p:bg>
    <p:spTree>
      <p:nvGrpSpPr>
        <p:cNvPr id="1" name=""/>
        <p:cNvGrpSpPr/>
        <p:nvPr/>
      </p:nvGrpSpPr>
      <p:grpSpPr>
        <a:xfrm>
          <a:off x="0" y="0"/>
          <a:ext cx="0" cy="0"/>
          <a:chOff x="0" y="0"/>
          <a:chExt cx="0" cy="0"/>
        </a:xfrm>
      </p:grpSpPr>
      <p:sp>
        <p:nvSpPr>
          <p:cNvPr id="36" name="Изображение"/>
          <p:cNvSpPr/>
          <p:nvPr>
            <p:ph type="pic" sz="half" idx="13"/>
          </p:nvPr>
        </p:nvSpPr>
        <p:spPr>
          <a:xfrm>
            <a:off x="12495609" y="892967"/>
            <a:ext cx="7500943" cy="11572879"/>
          </a:xfrm>
          <a:prstGeom prst="rect">
            <a:avLst/>
          </a:prstGeom>
        </p:spPr>
        <p:txBody>
          <a:bodyPr lIns="91439" tIns="45719" rIns="91439" bIns="45719" anchor="t">
            <a:noAutofit/>
          </a:bodyPr>
          <a:lstStyle/>
          <a:p>
            <a:pPr/>
          </a:p>
        </p:txBody>
      </p:sp>
      <p:sp>
        <p:nvSpPr>
          <p:cNvPr id="37" name="Текст заголовка"/>
          <p:cNvSpPr txBox="1"/>
          <p:nvPr>
            <p:ph type="title"/>
          </p:nvPr>
        </p:nvSpPr>
        <p:spPr>
          <a:xfrm>
            <a:off x="4387453" y="892967"/>
            <a:ext cx="7500940" cy="5607847"/>
          </a:xfrm>
          <a:prstGeom prst="rect">
            <a:avLst/>
          </a:prstGeom>
        </p:spPr>
        <p:txBody>
          <a:bodyPr anchor="b"/>
          <a:lstStyle>
            <a:lvl1pPr>
              <a:defRPr sz="8400"/>
            </a:lvl1pPr>
          </a:lstStyle>
          <a:p>
            <a:pPr/>
            <a:r>
              <a:t>Текст заголовка</a:t>
            </a:r>
          </a:p>
        </p:txBody>
      </p:sp>
      <p:sp>
        <p:nvSpPr>
          <p:cNvPr id="38" name="Уровень текста 1…"/>
          <p:cNvSpPr txBox="1"/>
          <p:nvPr>
            <p:ph type="body" sz="quarter" idx="1"/>
          </p:nvPr>
        </p:nvSpPr>
        <p:spPr>
          <a:xfrm>
            <a:off x="4387453" y="6697264"/>
            <a:ext cx="7500940" cy="5768581"/>
          </a:xfrm>
          <a:prstGeom prst="rect">
            <a:avLst/>
          </a:prstGeom>
        </p:spPr>
        <p:txBody>
          <a:bodyPr anchor="t"/>
          <a:lstStyle>
            <a:lvl1pPr marL="0" indent="0" algn="ctr">
              <a:spcBef>
                <a:spcPts val="0"/>
              </a:spcBef>
              <a:buSzTx/>
              <a:buNone/>
              <a:defRPr sz="4400"/>
            </a:lvl1pPr>
            <a:lvl2pPr marL="0" indent="0" algn="ctr">
              <a:spcBef>
                <a:spcPts val="0"/>
              </a:spcBef>
              <a:buSzTx/>
              <a:buNone/>
              <a:defRPr sz="4400"/>
            </a:lvl2pPr>
            <a:lvl3pPr marL="0" indent="0" algn="ctr">
              <a:spcBef>
                <a:spcPts val="0"/>
              </a:spcBef>
              <a:buSzTx/>
              <a:buNone/>
              <a:defRPr sz="4400"/>
            </a:lvl3pPr>
            <a:lvl4pPr marL="0" indent="0" algn="ctr">
              <a:spcBef>
                <a:spcPts val="0"/>
              </a:spcBef>
              <a:buSzTx/>
              <a:buNone/>
              <a:defRPr sz="4400"/>
            </a:lvl4pPr>
            <a:lvl5pPr marL="0" indent="0" algn="ctr">
              <a:spcBef>
                <a:spcPts val="0"/>
              </a:spcBef>
              <a:buSzTx/>
              <a:buNone/>
              <a:defRPr sz="4400"/>
            </a:lvl5p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9"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Заголовок — вверху">
    <p:spTree>
      <p:nvGrpSpPr>
        <p:cNvPr id="1" name=""/>
        <p:cNvGrpSpPr/>
        <p:nvPr/>
      </p:nvGrpSpPr>
      <p:grpSpPr>
        <a:xfrm>
          <a:off x="0" y="0"/>
          <a:ext cx="0" cy="0"/>
          <a:chOff x="0" y="0"/>
          <a:chExt cx="0" cy="0"/>
        </a:xfrm>
      </p:grpSpPr>
      <p:sp>
        <p:nvSpPr>
          <p:cNvPr id="46"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Заголовок и пункты">
    <p:bg>
      <p:bgPr>
        <a:solidFill>
          <a:srgbClr val="FFFFFF"/>
        </a:solidFill>
      </p:bgPr>
    </p:bg>
    <p:spTree>
      <p:nvGrpSpPr>
        <p:cNvPr id="1" name=""/>
        <p:cNvGrpSpPr/>
        <p:nvPr/>
      </p:nvGrpSpPr>
      <p:grpSpPr>
        <a:xfrm>
          <a:off x="0" y="0"/>
          <a:ext cx="0" cy="0"/>
          <a:chOff x="0" y="0"/>
          <a:chExt cx="0" cy="0"/>
        </a:xfrm>
      </p:grpSpPr>
      <p:sp>
        <p:nvSpPr>
          <p:cNvPr id="53" name="Текст заголовка"/>
          <p:cNvSpPr txBox="1"/>
          <p:nvPr>
            <p:ph type="title"/>
          </p:nvPr>
        </p:nvSpPr>
        <p:spPr>
          <a:xfrm>
            <a:off x="4387453" y="625077"/>
            <a:ext cx="15609094" cy="3036095"/>
          </a:xfrm>
          <a:prstGeom prst="rect">
            <a:avLst/>
          </a:prstGeom>
        </p:spPr>
        <p:txBody>
          <a:bodyPr/>
          <a:lstStyle/>
          <a:p>
            <a:pPr/>
            <a:r>
              <a:t>Текст заголовка</a:t>
            </a:r>
          </a:p>
        </p:txBody>
      </p:sp>
      <p:sp>
        <p:nvSpPr>
          <p:cNvPr id="54" name="Уровень текста 1…"/>
          <p:cNvSpPr txBox="1"/>
          <p:nvPr>
            <p:ph type="body" idx="1"/>
          </p:nvPr>
        </p:nvSpPr>
        <p:spPr>
          <a:xfrm>
            <a:off x="4387453" y="3661171"/>
            <a:ext cx="15609094" cy="8840394"/>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5"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Заголовок, пункты и фото">
    <p:bg>
      <p:bgPr>
        <a:solidFill>
          <a:srgbClr val="FFFFFF"/>
        </a:solidFill>
      </p:bgPr>
    </p:bg>
    <p:spTree>
      <p:nvGrpSpPr>
        <p:cNvPr id="1" name=""/>
        <p:cNvGrpSpPr/>
        <p:nvPr/>
      </p:nvGrpSpPr>
      <p:grpSpPr>
        <a:xfrm>
          <a:off x="0" y="0"/>
          <a:ext cx="0" cy="0"/>
          <a:chOff x="0" y="0"/>
          <a:chExt cx="0" cy="0"/>
        </a:xfrm>
      </p:grpSpPr>
      <p:sp>
        <p:nvSpPr>
          <p:cNvPr id="62" name="Изображение"/>
          <p:cNvSpPr/>
          <p:nvPr>
            <p:ph type="pic" sz="quarter" idx="13"/>
          </p:nvPr>
        </p:nvSpPr>
        <p:spPr>
          <a:xfrm>
            <a:off x="12495609" y="3661171"/>
            <a:ext cx="7500943" cy="8840394"/>
          </a:xfrm>
          <a:prstGeom prst="rect">
            <a:avLst/>
          </a:prstGeom>
        </p:spPr>
        <p:txBody>
          <a:bodyPr lIns="91439" tIns="45719" rIns="91439" bIns="45719" anchor="t">
            <a:noAutofit/>
          </a:bodyPr>
          <a:lstStyle/>
          <a:p>
            <a:pPr/>
          </a:p>
        </p:txBody>
      </p:sp>
      <p:sp>
        <p:nvSpPr>
          <p:cNvPr id="63" name="Текст заголовка"/>
          <p:cNvSpPr txBox="1"/>
          <p:nvPr>
            <p:ph type="title"/>
          </p:nvPr>
        </p:nvSpPr>
        <p:spPr>
          <a:xfrm>
            <a:off x="4387453" y="625077"/>
            <a:ext cx="15609094" cy="3036095"/>
          </a:xfrm>
          <a:prstGeom prst="rect">
            <a:avLst/>
          </a:prstGeom>
        </p:spPr>
        <p:txBody>
          <a:bodyPr/>
          <a:lstStyle/>
          <a:p>
            <a:pPr/>
            <a:r>
              <a:t>Текст заголовка</a:t>
            </a:r>
          </a:p>
        </p:txBody>
      </p:sp>
      <p:sp>
        <p:nvSpPr>
          <p:cNvPr id="64" name="Уровень текста 1…"/>
          <p:cNvSpPr txBox="1"/>
          <p:nvPr>
            <p:ph type="body" sz="quarter" idx="1"/>
          </p:nvPr>
        </p:nvSpPr>
        <p:spPr>
          <a:xfrm>
            <a:off x="4387453" y="3661171"/>
            <a:ext cx="7500940" cy="8840394"/>
          </a:xfrm>
          <a:prstGeom prst="rect">
            <a:avLst/>
          </a:prstGeom>
        </p:spPr>
        <p:txBody>
          <a:bodyPr/>
          <a:lstStyle>
            <a:lvl1pPr marL="465363" indent="-465363">
              <a:spcBef>
                <a:spcPts val="4500"/>
              </a:spcBef>
              <a:defRPr sz="3800"/>
            </a:lvl1pPr>
            <a:lvl2pPr marL="808263" indent="-465363">
              <a:spcBef>
                <a:spcPts val="4500"/>
              </a:spcBef>
              <a:defRPr sz="3800"/>
            </a:lvl2pPr>
            <a:lvl3pPr marL="1151164" indent="-465363">
              <a:spcBef>
                <a:spcPts val="4500"/>
              </a:spcBef>
              <a:defRPr sz="3800"/>
            </a:lvl3pPr>
            <a:lvl4pPr marL="1494064" indent="-465364">
              <a:spcBef>
                <a:spcPts val="4500"/>
              </a:spcBef>
              <a:defRPr sz="3800"/>
            </a:lvl4pPr>
            <a:lvl5pPr marL="1836964" indent="-465364">
              <a:spcBef>
                <a:spcPts val="4500"/>
              </a:spcBef>
              <a:defRPr sz="3800"/>
            </a:lvl5p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65"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Пункты">
    <p:bg>
      <p:bgPr>
        <a:solidFill>
          <a:srgbClr val="FFFFFF"/>
        </a:solidFill>
      </p:bgPr>
    </p:bg>
    <p:spTree>
      <p:nvGrpSpPr>
        <p:cNvPr id="1" name=""/>
        <p:cNvGrpSpPr/>
        <p:nvPr/>
      </p:nvGrpSpPr>
      <p:grpSpPr>
        <a:xfrm>
          <a:off x="0" y="0"/>
          <a:ext cx="0" cy="0"/>
          <a:chOff x="0" y="0"/>
          <a:chExt cx="0" cy="0"/>
        </a:xfrm>
      </p:grpSpPr>
      <p:sp>
        <p:nvSpPr>
          <p:cNvPr id="72" name="Уровень текста 1…"/>
          <p:cNvSpPr txBox="1"/>
          <p:nvPr>
            <p:ph type="body" idx="1"/>
          </p:nvPr>
        </p:nvSpPr>
        <p:spPr>
          <a:xfrm>
            <a:off x="4387453" y="1785934"/>
            <a:ext cx="15609094" cy="10144130"/>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3"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Фото — 3 шт.">
    <p:bg>
      <p:bgPr>
        <a:solidFill>
          <a:srgbClr val="FFFFFF"/>
        </a:solidFill>
      </p:bgPr>
    </p:bg>
    <p:spTree>
      <p:nvGrpSpPr>
        <p:cNvPr id="1" name=""/>
        <p:cNvGrpSpPr/>
        <p:nvPr/>
      </p:nvGrpSpPr>
      <p:grpSpPr>
        <a:xfrm>
          <a:off x="0" y="0"/>
          <a:ext cx="0" cy="0"/>
          <a:chOff x="0" y="0"/>
          <a:chExt cx="0" cy="0"/>
        </a:xfrm>
      </p:grpSpPr>
      <p:sp>
        <p:nvSpPr>
          <p:cNvPr id="80" name="Изображение"/>
          <p:cNvSpPr/>
          <p:nvPr>
            <p:ph type="pic" sz="quarter" idx="13"/>
          </p:nvPr>
        </p:nvSpPr>
        <p:spPr>
          <a:xfrm>
            <a:off x="12495609" y="7161609"/>
            <a:ext cx="7500943" cy="5304240"/>
          </a:xfrm>
          <a:prstGeom prst="rect">
            <a:avLst/>
          </a:prstGeom>
        </p:spPr>
        <p:txBody>
          <a:bodyPr lIns="91439" tIns="45719" rIns="91439" bIns="45719" anchor="t">
            <a:noAutofit/>
          </a:bodyPr>
          <a:lstStyle/>
          <a:p>
            <a:pPr/>
          </a:p>
        </p:txBody>
      </p:sp>
      <p:sp>
        <p:nvSpPr>
          <p:cNvPr id="81" name="Изображение"/>
          <p:cNvSpPr/>
          <p:nvPr>
            <p:ph type="pic" sz="quarter" idx="14"/>
          </p:nvPr>
        </p:nvSpPr>
        <p:spPr>
          <a:xfrm>
            <a:off x="12504353" y="1250154"/>
            <a:ext cx="7500940" cy="5304241"/>
          </a:xfrm>
          <a:prstGeom prst="rect">
            <a:avLst/>
          </a:prstGeom>
        </p:spPr>
        <p:txBody>
          <a:bodyPr lIns="91439" tIns="45719" rIns="91439" bIns="45719" anchor="t">
            <a:noAutofit/>
          </a:bodyPr>
          <a:lstStyle/>
          <a:p>
            <a:pPr/>
          </a:p>
        </p:txBody>
      </p:sp>
      <p:sp>
        <p:nvSpPr>
          <p:cNvPr id="82" name="Изображение"/>
          <p:cNvSpPr/>
          <p:nvPr>
            <p:ph type="pic" sz="half" idx="15"/>
          </p:nvPr>
        </p:nvSpPr>
        <p:spPr>
          <a:xfrm>
            <a:off x="4387453" y="1250154"/>
            <a:ext cx="7500940" cy="11215693"/>
          </a:xfrm>
          <a:prstGeom prst="rect">
            <a:avLst/>
          </a:prstGeom>
        </p:spPr>
        <p:txBody>
          <a:bodyPr lIns="91439" tIns="45719" rIns="91439" bIns="45719" anchor="t">
            <a:noAutofit/>
          </a:bodyPr>
          <a:lstStyle/>
          <a:p>
            <a:pPr/>
          </a:p>
        </p:txBody>
      </p:sp>
      <p:sp>
        <p:nvSpPr>
          <p:cNvPr id="83"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253957"/>
        </a:solidFill>
      </p:bgPr>
    </p:bg>
    <p:spTree>
      <p:nvGrpSpPr>
        <p:cNvPr id="1" name=""/>
        <p:cNvGrpSpPr/>
        <p:nvPr/>
      </p:nvGrpSpPr>
      <p:grpSpPr>
        <a:xfrm>
          <a:off x="0" y="0"/>
          <a:ext cx="0" cy="0"/>
          <a:chOff x="0" y="0"/>
          <a:chExt cx="0" cy="0"/>
        </a:xfrm>
      </p:grpSpPr>
      <p:sp>
        <p:nvSpPr>
          <p:cNvPr id="2" name="Прямоугольник"/>
          <p:cNvSpPr/>
          <p:nvPr/>
        </p:nvSpPr>
        <p:spPr>
          <a:xfrm>
            <a:off x="5230254" y="-37339"/>
            <a:ext cx="19217708" cy="13716002"/>
          </a:xfrm>
          <a:prstGeom prst="rect">
            <a:avLst/>
          </a:prstGeom>
          <a:solidFill>
            <a:srgbClr val="FFFFFF"/>
          </a:solidFill>
          <a:ln w="12700">
            <a:miter lim="400000"/>
          </a:ln>
        </p:spPr>
        <p:txBody>
          <a:bodyPr lIns="71433" tIns="71433" rIns="71433" bIns="71433" anchor="ctr"/>
          <a:lstStyle/>
          <a:p>
            <a:pPr>
              <a:defRPr sz="3200">
                <a:solidFill>
                  <a:srgbClr val="FFFFFF"/>
                </a:solidFill>
                <a:latin typeface="Helvetica Light"/>
                <a:ea typeface="Helvetica Light"/>
                <a:cs typeface="Helvetica Light"/>
                <a:sym typeface="Helvetica Light"/>
              </a:defRPr>
            </a:pPr>
          </a:p>
        </p:txBody>
      </p:sp>
      <p:sp>
        <p:nvSpPr>
          <p:cNvPr id="3" name="Текст заголовка"/>
          <p:cNvSpPr txBox="1"/>
          <p:nvPr>
            <p:ph type="title"/>
          </p:nvPr>
        </p:nvSpPr>
        <p:spPr>
          <a:xfrm>
            <a:off x="3653366" y="1958422"/>
            <a:ext cx="19507201" cy="2499831"/>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nchor="ctr">
            <a:normAutofit fontScale="100000" lnSpcReduction="0"/>
          </a:bodyPr>
          <a:lstStyle/>
          <a:p>
            <a:pPr/>
            <a:r>
              <a:t>Текст заголовка</a:t>
            </a:r>
          </a:p>
        </p:txBody>
      </p:sp>
      <p:sp>
        <p:nvSpPr>
          <p:cNvPr id="4" name="Уровень текста 1…"/>
          <p:cNvSpPr txBox="1"/>
          <p:nvPr>
            <p:ph type="body" idx="1"/>
          </p:nvPr>
        </p:nvSpPr>
        <p:spPr>
          <a:xfrm>
            <a:off x="13610166" y="4458252"/>
            <a:ext cx="9550401" cy="8761896"/>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nchor="ctr">
            <a:normAutofit fontScale="100000" lnSpcReduction="0"/>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 name="Номер слайда"/>
          <p:cNvSpPr txBox="1"/>
          <p:nvPr>
            <p:ph type="sldNum" sz="quarter" idx="2"/>
          </p:nvPr>
        </p:nvSpPr>
        <p:spPr>
          <a:xfrm>
            <a:off x="11935818" y="13010554"/>
            <a:ext cx="494504" cy="511167"/>
          </a:xfrm>
          <a:prstGeom prst="rect">
            <a:avLst/>
          </a:prstGeom>
          <a:ln w="12700">
            <a:miter lim="400000"/>
          </a:ln>
        </p:spPr>
        <p:txBody>
          <a:bodyPr wrap="none" lIns="71433" tIns="71433" rIns="71433" bIns="71433">
            <a:spAutoFit/>
          </a:bodyPr>
          <a:lstStyle>
            <a:lvl1pPr>
              <a:defRPr sz="2400">
                <a:latin typeface="Helvetica Light"/>
                <a:ea typeface="Helvetica Light"/>
                <a:cs typeface="Helvetica Light"/>
                <a:sym typeface="Helvetica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1529"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Light"/>
          <a:ea typeface="Helvetica Light"/>
          <a:cs typeface="Helvetica Light"/>
          <a:sym typeface="Helvetica Light"/>
        </a:defRPr>
      </a:lvl1pPr>
      <a:lvl2pPr marL="0" marR="0" indent="0" algn="ctr" defTabSz="821529"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Light"/>
          <a:ea typeface="Helvetica Light"/>
          <a:cs typeface="Helvetica Light"/>
          <a:sym typeface="Helvetica Light"/>
        </a:defRPr>
      </a:lvl2pPr>
      <a:lvl3pPr marL="0" marR="0" indent="0" algn="ctr" defTabSz="821529"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Light"/>
          <a:ea typeface="Helvetica Light"/>
          <a:cs typeface="Helvetica Light"/>
          <a:sym typeface="Helvetica Light"/>
        </a:defRPr>
      </a:lvl3pPr>
      <a:lvl4pPr marL="0" marR="0" indent="0" algn="ctr" defTabSz="821529"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Light"/>
          <a:ea typeface="Helvetica Light"/>
          <a:cs typeface="Helvetica Light"/>
          <a:sym typeface="Helvetica Light"/>
        </a:defRPr>
      </a:lvl4pPr>
      <a:lvl5pPr marL="0" marR="0" indent="0" algn="ctr" defTabSz="821529"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Light"/>
          <a:ea typeface="Helvetica Light"/>
          <a:cs typeface="Helvetica Light"/>
          <a:sym typeface="Helvetica Light"/>
        </a:defRPr>
      </a:lvl5pPr>
      <a:lvl6pPr marL="0" marR="0" indent="0" algn="ctr" defTabSz="821529"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Light"/>
          <a:ea typeface="Helvetica Light"/>
          <a:cs typeface="Helvetica Light"/>
          <a:sym typeface="Helvetica Light"/>
        </a:defRPr>
      </a:lvl6pPr>
      <a:lvl7pPr marL="0" marR="0" indent="0" algn="ctr" defTabSz="821529"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Light"/>
          <a:ea typeface="Helvetica Light"/>
          <a:cs typeface="Helvetica Light"/>
          <a:sym typeface="Helvetica Light"/>
        </a:defRPr>
      </a:lvl7pPr>
      <a:lvl8pPr marL="0" marR="0" indent="0" algn="ctr" defTabSz="821529"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Light"/>
          <a:ea typeface="Helvetica Light"/>
          <a:cs typeface="Helvetica Light"/>
          <a:sym typeface="Helvetica Light"/>
        </a:defRPr>
      </a:lvl8pPr>
      <a:lvl9pPr marL="0" marR="0" indent="0" algn="ctr" defTabSz="821529"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Light"/>
          <a:ea typeface="Helvetica Light"/>
          <a:cs typeface="Helvetica Light"/>
          <a:sym typeface="Helvetica Light"/>
        </a:defRPr>
      </a:lvl9pPr>
    </p:titleStyle>
    <p:bodyStyle>
      <a:lvl1pPr marL="617361" marR="0" indent="-617361" algn="l" defTabSz="821529" rtl="0" latinLnBrk="0">
        <a:lnSpc>
          <a:spcPct val="100000"/>
        </a:lnSpc>
        <a:spcBef>
          <a:spcPts val="5900"/>
        </a:spcBef>
        <a:spcAft>
          <a:spcPts val="0"/>
        </a:spcAft>
        <a:buClrTx/>
        <a:buSzPct val="75000"/>
        <a:buFontTx/>
        <a:buChar char="•"/>
        <a:tabLst/>
        <a:defRPr b="0" baseline="0" cap="none" i="0" spc="0" strike="noStrike" sz="5000" u="none">
          <a:solidFill>
            <a:srgbClr val="000000"/>
          </a:solidFill>
          <a:uFillTx/>
          <a:latin typeface="Helvetica Light"/>
          <a:ea typeface="Helvetica Light"/>
          <a:cs typeface="Helvetica Light"/>
          <a:sym typeface="Helvetica Light"/>
        </a:defRPr>
      </a:lvl1pPr>
      <a:lvl2pPr marL="1061859" marR="0" indent="-617361" algn="l" defTabSz="821529" rtl="0" latinLnBrk="0">
        <a:lnSpc>
          <a:spcPct val="100000"/>
        </a:lnSpc>
        <a:spcBef>
          <a:spcPts val="5900"/>
        </a:spcBef>
        <a:spcAft>
          <a:spcPts val="0"/>
        </a:spcAft>
        <a:buClrTx/>
        <a:buSzPct val="75000"/>
        <a:buFontTx/>
        <a:buChar char="•"/>
        <a:tabLst/>
        <a:defRPr b="0" baseline="0" cap="none" i="0" spc="0" strike="noStrike" sz="5000" u="none">
          <a:solidFill>
            <a:srgbClr val="000000"/>
          </a:solidFill>
          <a:uFillTx/>
          <a:latin typeface="Helvetica Light"/>
          <a:ea typeface="Helvetica Light"/>
          <a:cs typeface="Helvetica Light"/>
          <a:sym typeface="Helvetica Light"/>
        </a:defRPr>
      </a:lvl2pPr>
      <a:lvl3pPr marL="1506359" marR="0" indent="-617359" algn="l" defTabSz="821529" rtl="0" latinLnBrk="0">
        <a:lnSpc>
          <a:spcPct val="100000"/>
        </a:lnSpc>
        <a:spcBef>
          <a:spcPts val="5900"/>
        </a:spcBef>
        <a:spcAft>
          <a:spcPts val="0"/>
        </a:spcAft>
        <a:buClrTx/>
        <a:buSzPct val="75000"/>
        <a:buFontTx/>
        <a:buChar char="•"/>
        <a:tabLst/>
        <a:defRPr b="0" baseline="0" cap="none" i="0" spc="0" strike="noStrike" sz="5000" u="none">
          <a:solidFill>
            <a:srgbClr val="000000"/>
          </a:solidFill>
          <a:uFillTx/>
          <a:latin typeface="Helvetica Light"/>
          <a:ea typeface="Helvetica Light"/>
          <a:cs typeface="Helvetica Light"/>
          <a:sym typeface="Helvetica Light"/>
        </a:defRPr>
      </a:lvl3pPr>
      <a:lvl4pPr marL="1950859" marR="0" indent="-617359" algn="l" defTabSz="821529" rtl="0" latinLnBrk="0">
        <a:lnSpc>
          <a:spcPct val="100000"/>
        </a:lnSpc>
        <a:spcBef>
          <a:spcPts val="5900"/>
        </a:spcBef>
        <a:spcAft>
          <a:spcPts val="0"/>
        </a:spcAft>
        <a:buClrTx/>
        <a:buSzPct val="75000"/>
        <a:buFontTx/>
        <a:buChar char="•"/>
        <a:tabLst/>
        <a:defRPr b="0" baseline="0" cap="none" i="0" spc="0" strike="noStrike" sz="5000" u="none">
          <a:solidFill>
            <a:srgbClr val="000000"/>
          </a:solidFill>
          <a:uFillTx/>
          <a:latin typeface="Helvetica Light"/>
          <a:ea typeface="Helvetica Light"/>
          <a:cs typeface="Helvetica Light"/>
          <a:sym typeface="Helvetica Light"/>
        </a:defRPr>
      </a:lvl4pPr>
      <a:lvl5pPr marL="2395359" marR="0" indent="-617359" algn="l" defTabSz="821529" rtl="0" latinLnBrk="0">
        <a:lnSpc>
          <a:spcPct val="100000"/>
        </a:lnSpc>
        <a:spcBef>
          <a:spcPts val="5900"/>
        </a:spcBef>
        <a:spcAft>
          <a:spcPts val="0"/>
        </a:spcAft>
        <a:buClrTx/>
        <a:buSzPct val="75000"/>
        <a:buFontTx/>
        <a:buChar char="•"/>
        <a:tabLst/>
        <a:defRPr b="0" baseline="0" cap="none" i="0" spc="0" strike="noStrike" sz="5000" u="none">
          <a:solidFill>
            <a:srgbClr val="000000"/>
          </a:solidFill>
          <a:uFillTx/>
          <a:latin typeface="Helvetica Light"/>
          <a:ea typeface="Helvetica Light"/>
          <a:cs typeface="Helvetica Light"/>
          <a:sym typeface="Helvetica Light"/>
        </a:defRPr>
      </a:lvl5pPr>
      <a:lvl6pPr marL="2839859" marR="0" indent="-617359" algn="l" defTabSz="821529" rtl="0" latinLnBrk="0">
        <a:lnSpc>
          <a:spcPct val="100000"/>
        </a:lnSpc>
        <a:spcBef>
          <a:spcPts val="5900"/>
        </a:spcBef>
        <a:spcAft>
          <a:spcPts val="0"/>
        </a:spcAft>
        <a:buClrTx/>
        <a:buSzPct val="75000"/>
        <a:buFontTx/>
        <a:buChar char="•"/>
        <a:tabLst/>
        <a:defRPr b="0" baseline="0" cap="none" i="0" spc="0" strike="noStrike" sz="5000" u="none">
          <a:solidFill>
            <a:srgbClr val="000000"/>
          </a:solidFill>
          <a:uFillTx/>
          <a:latin typeface="Helvetica Light"/>
          <a:ea typeface="Helvetica Light"/>
          <a:cs typeface="Helvetica Light"/>
          <a:sym typeface="Helvetica Light"/>
        </a:defRPr>
      </a:lvl6pPr>
      <a:lvl7pPr marL="3284361" marR="0" indent="-617359" algn="l" defTabSz="821529" rtl="0" latinLnBrk="0">
        <a:lnSpc>
          <a:spcPct val="100000"/>
        </a:lnSpc>
        <a:spcBef>
          <a:spcPts val="5900"/>
        </a:spcBef>
        <a:spcAft>
          <a:spcPts val="0"/>
        </a:spcAft>
        <a:buClrTx/>
        <a:buSzPct val="75000"/>
        <a:buFontTx/>
        <a:buChar char="•"/>
        <a:tabLst/>
        <a:defRPr b="0" baseline="0" cap="none" i="0" spc="0" strike="noStrike" sz="5000" u="none">
          <a:solidFill>
            <a:srgbClr val="000000"/>
          </a:solidFill>
          <a:uFillTx/>
          <a:latin typeface="Helvetica Light"/>
          <a:ea typeface="Helvetica Light"/>
          <a:cs typeface="Helvetica Light"/>
          <a:sym typeface="Helvetica Light"/>
        </a:defRPr>
      </a:lvl7pPr>
      <a:lvl8pPr marL="3728861" marR="0" indent="-617359" algn="l" defTabSz="821529" rtl="0" latinLnBrk="0">
        <a:lnSpc>
          <a:spcPct val="100000"/>
        </a:lnSpc>
        <a:spcBef>
          <a:spcPts val="5900"/>
        </a:spcBef>
        <a:spcAft>
          <a:spcPts val="0"/>
        </a:spcAft>
        <a:buClrTx/>
        <a:buSzPct val="75000"/>
        <a:buFontTx/>
        <a:buChar char="•"/>
        <a:tabLst/>
        <a:defRPr b="0" baseline="0" cap="none" i="0" spc="0" strike="noStrike" sz="5000" u="none">
          <a:solidFill>
            <a:srgbClr val="000000"/>
          </a:solidFill>
          <a:uFillTx/>
          <a:latin typeface="Helvetica Light"/>
          <a:ea typeface="Helvetica Light"/>
          <a:cs typeface="Helvetica Light"/>
          <a:sym typeface="Helvetica Light"/>
        </a:defRPr>
      </a:lvl8pPr>
      <a:lvl9pPr marL="4173361" marR="0" indent="-617361" algn="l" defTabSz="821529" rtl="0" latinLnBrk="0">
        <a:lnSpc>
          <a:spcPct val="100000"/>
        </a:lnSpc>
        <a:spcBef>
          <a:spcPts val="5900"/>
        </a:spcBef>
        <a:spcAft>
          <a:spcPts val="0"/>
        </a:spcAft>
        <a:buClrTx/>
        <a:buSzPct val="75000"/>
        <a:buFontTx/>
        <a:buChar char="•"/>
        <a:tabLst/>
        <a:defRPr b="0" baseline="0" cap="none" i="0" spc="0" strike="noStrike" sz="5000" u="none">
          <a:solidFill>
            <a:srgbClr val="000000"/>
          </a:solidFill>
          <a:uFillTx/>
          <a:latin typeface="Helvetica Light"/>
          <a:ea typeface="Helvetica Light"/>
          <a:cs typeface="Helvetica Light"/>
          <a:sym typeface="Helvetica Light"/>
        </a:defRPr>
      </a:lvl9pPr>
    </p:bodyStyle>
    <p:otherStyle>
      <a:lvl1pPr marL="0" marR="0" indent="0" algn="ctr" defTabSz="821529"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Light"/>
        </a:defRPr>
      </a:lvl1pPr>
      <a:lvl2pPr marL="0" marR="0" indent="0" algn="ctr" defTabSz="821529"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Light"/>
        </a:defRPr>
      </a:lvl2pPr>
      <a:lvl3pPr marL="0" marR="0" indent="0" algn="ctr" defTabSz="821529"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Light"/>
        </a:defRPr>
      </a:lvl3pPr>
      <a:lvl4pPr marL="0" marR="0" indent="0" algn="ctr" defTabSz="821529"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Light"/>
        </a:defRPr>
      </a:lvl4pPr>
      <a:lvl5pPr marL="0" marR="0" indent="0" algn="ctr" defTabSz="821529"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Light"/>
        </a:defRPr>
      </a:lvl5pPr>
      <a:lvl6pPr marL="0" marR="0" indent="0" algn="ctr" defTabSz="821529"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Light"/>
        </a:defRPr>
      </a:lvl6pPr>
      <a:lvl7pPr marL="0" marR="0" indent="0" algn="ctr" defTabSz="821529"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Light"/>
        </a:defRPr>
      </a:lvl7pPr>
      <a:lvl8pPr marL="0" marR="0" indent="0" algn="ctr" defTabSz="821529"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Light"/>
        </a:defRPr>
      </a:lvl8pPr>
      <a:lvl9pPr marL="0" marR="0" indent="0" algn="ctr" defTabSz="821529"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Линия"/>
          <p:cNvSpPr/>
          <p:nvPr/>
        </p:nvSpPr>
        <p:spPr>
          <a:xfrm flipV="1">
            <a:off x="10370342" y="1604164"/>
            <a:ext cx="5" cy="2777355"/>
          </a:xfrm>
          <a:prstGeom prst="line">
            <a:avLst/>
          </a:prstGeom>
          <a:ln w="12700">
            <a:solidFill>
              <a:srgbClr val="FFFFFF"/>
            </a:solidFill>
            <a:miter lim="400000"/>
          </a:ln>
        </p:spPr>
        <p:txBody>
          <a:bodyPr lIns="45718" tIns="45718" rIns="45718" bIns="45718"/>
          <a:lstStyle/>
          <a:p>
            <a:pPr/>
          </a:p>
        </p:txBody>
      </p:sp>
      <p:sp>
        <p:nvSpPr>
          <p:cNvPr id="117" name="Название подразделения,  лаборатории, факультета и т.д."/>
          <p:cNvSpPr txBox="1"/>
          <p:nvPr/>
        </p:nvSpPr>
        <p:spPr>
          <a:xfrm>
            <a:off x="7116915" y="1866506"/>
            <a:ext cx="9899624" cy="7524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nchor="ctr">
            <a:spAutoFit/>
          </a:bodyPr>
          <a:lstStyle>
            <a:lvl1pPr algn="l">
              <a:defRPr sz="4200">
                <a:solidFill>
                  <a:srgbClr val="253957"/>
                </a:solidFill>
                <a:latin typeface="Arial Narrow"/>
                <a:ea typeface="Arial Narrow"/>
                <a:cs typeface="Arial Narrow"/>
                <a:sym typeface="Arial Narrow"/>
              </a:defRPr>
            </a:lvl1pPr>
          </a:lstStyle>
          <a:p>
            <a:pPr/>
            <a:r>
              <a:t>Институт права и развития ВШЭ-Сколково </a:t>
            </a:r>
          </a:p>
        </p:txBody>
      </p:sp>
      <p:sp>
        <p:nvSpPr>
          <p:cNvPr id="118" name="Москва, 2017"/>
          <p:cNvSpPr txBox="1"/>
          <p:nvPr/>
        </p:nvSpPr>
        <p:spPr>
          <a:xfrm>
            <a:off x="7116915" y="11905456"/>
            <a:ext cx="9443427" cy="5492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nchor="ctr">
            <a:spAutoFit/>
          </a:bodyPr>
          <a:lstStyle>
            <a:lvl1pPr algn="l" defTabSz="642937">
              <a:defRPr sz="2800">
                <a:solidFill>
                  <a:srgbClr val="253957"/>
                </a:solidFill>
                <a:latin typeface="Arial Narrow"/>
                <a:ea typeface="Arial Narrow"/>
                <a:cs typeface="Arial Narrow"/>
                <a:sym typeface="Arial Narrow"/>
              </a:defRPr>
            </a:lvl1pPr>
          </a:lstStyle>
          <a:p>
            <a:pPr/>
            <a:r>
              <a:t>Алматы, 2019</a:t>
            </a:r>
          </a:p>
        </p:txBody>
      </p:sp>
      <p:pic>
        <p:nvPicPr>
          <p:cNvPr id="119" name="Изображение" descr="Изображение"/>
          <p:cNvPicPr>
            <a:picLocks noChangeAspect="1"/>
          </p:cNvPicPr>
          <p:nvPr/>
        </p:nvPicPr>
        <p:blipFill>
          <a:blip r:embed="rId2">
            <a:extLst/>
          </a:blip>
          <a:stretch>
            <a:fillRect/>
          </a:stretch>
        </p:blipFill>
        <p:spPr>
          <a:xfrm>
            <a:off x="1221969" y="1330739"/>
            <a:ext cx="2736121" cy="2645550"/>
          </a:xfrm>
          <a:prstGeom prst="rect">
            <a:avLst/>
          </a:prstGeom>
          <a:ln w="12700">
            <a:miter lim="400000"/>
          </a:ln>
        </p:spPr>
      </p:pic>
      <p:sp>
        <p:nvSpPr>
          <p:cNvPr id="120" name="Прямоугольник 1"/>
          <p:cNvSpPr txBox="1"/>
          <p:nvPr/>
        </p:nvSpPr>
        <p:spPr>
          <a:xfrm>
            <a:off x="7344002" y="5330822"/>
            <a:ext cx="15601060" cy="343050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cap="all" sz="4000">
                <a:solidFill>
                  <a:srgbClr val="002060"/>
                </a:solidFill>
                <a:latin typeface="Times New Roman"/>
                <a:ea typeface="Times New Roman"/>
                <a:cs typeface="Times New Roman"/>
                <a:sym typeface="Times New Roman"/>
              </a:defRPr>
            </a:pPr>
          </a:p>
          <a:p>
            <a:pPr>
              <a:defRPr b="1" cap="all" sz="4000">
                <a:solidFill>
                  <a:srgbClr val="002060"/>
                </a:solidFill>
                <a:latin typeface="Times New Roman"/>
                <a:ea typeface="Times New Roman"/>
                <a:cs typeface="Times New Roman"/>
                <a:sym typeface="Times New Roman"/>
              </a:defRPr>
            </a:pPr>
          </a:p>
          <a:p>
            <a:pPr>
              <a:defRPr b="1" cap="all" sz="4900">
                <a:solidFill>
                  <a:srgbClr val="002060"/>
                </a:solidFill>
                <a:latin typeface="Times New Roman"/>
                <a:ea typeface="Times New Roman"/>
                <a:cs typeface="Times New Roman"/>
                <a:sym typeface="Times New Roman"/>
              </a:defRPr>
            </a:pPr>
            <a:r>
              <a:t>Привлечение и освобождение от ответственности за нарушение права Союза: проблемы и пути их решения </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Очень крутой заголовок…"/>
          <p:cNvSpPr txBox="1"/>
          <p:nvPr/>
        </p:nvSpPr>
        <p:spPr>
          <a:xfrm>
            <a:off x="1095858" y="2742928"/>
            <a:ext cx="21506376" cy="1256981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spAutoFit/>
          </a:bodyPr>
          <a:lstStyle/>
          <a:p>
            <a:pPr algn="l">
              <a:defRPr b="1" cap="all" sz="6000">
                <a:solidFill>
                  <a:srgbClr val="253957"/>
                </a:solidFill>
                <a:latin typeface="Arial Narrow"/>
                <a:ea typeface="Arial Narrow"/>
                <a:cs typeface="Arial Narrow"/>
                <a:sym typeface="Arial Narrow"/>
              </a:defRPr>
            </a:pPr>
            <a:r>
              <a:t>Установление правила перечисления штрафа в бюджет союза</a:t>
            </a:r>
          </a:p>
          <a:p>
            <a:pPr algn="l">
              <a:defRPr b="1" cap="all" sz="6000">
                <a:solidFill>
                  <a:srgbClr val="253957"/>
                </a:solidFill>
                <a:latin typeface="Arial Narrow"/>
                <a:ea typeface="Arial Narrow"/>
                <a:cs typeface="Arial Narrow"/>
                <a:sym typeface="Arial Narrow"/>
              </a:defRPr>
            </a:pPr>
          </a:p>
          <a:p>
            <a:pPr indent="360045" algn="just" defTabSz="449580">
              <a:defRPr sz="4600">
                <a:uFill>
                  <a:solidFill>
                    <a:srgbClr val="000000"/>
                  </a:solidFill>
                </a:uFill>
                <a:latin typeface="Arial Narrow"/>
                <a:ea typeface="Arial Narrow"/>
                <a:cs typeface="Arial Narrow"/>
                <a:sym typeface="Arial Narrow"/>
              </a:defRPr>
            </a:pPr>
            <a:r>
              <a:t>В праве Союза в настоящее время закреплено, что штрафы за нарушение общих правил конкуренции подлежат перечислению в бюджет того государства-члена, на территории которого зарегистрировано совершившее правонарушение юридическое лицо либо на территории которого постоянно или временно проживает совершившее правонарушение физическое лицо. </a:t>
            </a:r>
          </a:p>
          <a:p>
            <a:pPr indent="360045" algn="just" defTabSz="449580">
              <a:defRPr sz="4600">
                <a:uFill>
                  <a:solidFill>
                    <a:srgbClr val="000000"/>
                  </a:solidFill>
                </a:uFill>
                <a:latin typeface="Arial Narrow"/>
                <a:ea typeface="Arial Narrow"/>
                <a:cs typeface="Arial Narrow"/>
                <a:sym typeface="Arial Narrow"/>
              </a:defRPr>
            </a:pPr>
            <a:r>
              <a:t>Установление такого правила перечисления штрафа </a:t>
            </a:r>
            <a:r>
              <a:rPr b="1"/>
              <a:t>дезавуирует компенсаторную функцию,</a:t>
            </a:r>
            <a:r>
              <a:t> которую несет в себе наложение санкции в виде административного штрафа. </a:t>
            </a:r>
          </a:p>
          <a:p>
            <a:pPr indent="360045" algn="just" defTabSz="449580">
              <a:defRPr sz="4600">
                <a:uFill>
                  <a:solidFill>
                    <a:srgbClr val="000000"/>
                  </a:solidFill>
                </a:uFill>
                <a:latin typeface="Arial Narrow"/>
                <a:ea typeface="Arial Narrow"/>
                <a:cs typeface="Arial Narrow"/>
                <a:sym typeface="Arial Narrow"/>
              </a:defRPr>
            </a:pPr>
            <a:r>
              <a:t>В данном контексте полагаем необходимым рассмотреть предложение об </a:t>
            </a:r>
            <a:r>
              <a:rPr b="1"/>
              <a:t>установлении правила перечисления штрафа в бюджет Союза</a:t>
            </a:r>
            <a:r>
              <a:t>, по аналогии с моделью, функционирующей в Европейском союзе. </a:t>
            </a:r>
          </a:p>
          <a:p>
            <a:pPr indent="360045" algn="just" defTabSz="449580">
              <a:lnSpc>
                <a:spcPct val="150000"/>
              </a:lnSpc>
              <a:defRPr b="1" cap="all" i="1" sz="6000">
                <a:solidFill>
                  <a:srgbClr val="253957"/>
                </a:solidFill>
                <a:uFill>
                  <a:solidFill>
                    <a:srgbClr val="000000"/>
                  </a:solidFill>
                </a:uFill>
                <a:latin typeface="Arial Narrow"/>
                <a:ea typeface="Arial Narrow"/>
                <a:cs typeface="Arial Narrow"/>
                <a:sym typeface="Arial Narrow"/>
              </a:defRPr>
            </a:pPr>
          </a:p>
          <a:p>
            <a:pPr algn="l">
              <a:defRPr b="1" cap="all" sz="6000">
                <a:solidFill>
                  <a:srgbClr val="253957"/>
                </a:solidFill>
                <a:latin typeface="Arial Narrow"/>
                <a:ea typeface="Arial Narrow"/>
                <a:cs typeface="Arial Narrow"/>
                <a:sym typeface="Arial Narrow"/>
              </a:defRPr>
            </a:pPr>
          </a:p>
        </p:txBody>
      </p:sp>
      <p:sp>
        <p:nvSpPr>
          <p:cNvPr id="165" name="Линия"/>
          <p:cNvSpPr/>
          <p:nvPr/>
        </p:nvSpPr>
        <p:spPr>
          <a:xfrm>
            <a:off x="1201066" y="2214559"/>
            <a:ext cx="21506377" cy="4"/>
          </a:xfrm>
          <a:prstGeom prst="line">
            <a:avLst/>
          </a:prstGeom>
          <a:ln w="12700">
            <a:solidFill>
              <a:srgbClr val="253957"/>
            </a:solidFill>
            <a:miter lim="400000"/>
          </a:ln>
        </p:spPr>
        <p:txBody>
          <a:bodyPr lIns="45718" tIns="45718" rIns="45718" bIns="45718"/>
          <a:lstStyle/>
          <a:p>
            <a:pPr/>
          </a:p>
        </p:txBody>
      </p:sp>
      <p:sp>
        <p:nvSpPr>
          <p:cNvPr id="166" name="Название подразделения, лаборатории, факультета и т.д."/>
          <p:cNvSpPr txBox="1"/>
          <p:nvPr/>
        </p:nvSpPr>
        <p:spPr>
          <a:xfrm>
            <a:off x="11338744" y="956276"/>
            <a:ext cx="11366421" cy="4857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nchor="ctr">
            <a:spAutoFit/>
          </a:bodyPr>
          <a:lstStyle>
            <a:lvl1pPr algn="r">
              <a:defRPr sz="2400">
                <a:solidFill>
                  <a:srgbClr val="253957"/>
                </a:solidFill>
                <a:latin typeface="Arial Narrow"/>
                <a:ea typeface="Arial Narrow"/>
                <a:cs typeface="Arial Narrow"/>
                <a:sym typeface="Arial Narrow"/>
              </a:defRPr>
            </a:lvl1pPr>
          </a:lstStyle>
          <a:p>
            <a:pPr/>
            <a:r>
              <a:t>Институт права и развития ВШЭ-Сколково </a:t>
            </a:r>
          </a:p>
        </p:txBody>
      </p:sp>
      <p:pic>
        <p:nvPicPr>
          <p:cNvPr id="167" name="Изображение" descr="Изображение"/>
          <p:cNvPicPr>
            <a:picLocks noChangeAspect="1"/>
          </p:cNvPicPr>
          <p:nvPr/>
        </p:nvPicPr>
        <p:blipFill>
          <a:blip r:embed="rId2">
            <a:extLst/>
          </a:blip>
          <a:stretch>
            <a:fillRect/>
          </a:stretch>
        </p:blipFill>
        <p:spPr>
          <a:xfrm>
            <a:off x="1226606" y="586180"/>
            <a:ext cx="1199584" cy="1199580"/>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Очень крутой заголовок…"/>
          <p:cNvSpPr txBox="1"/>
          <p:nvPr/>
        </p:nvSpPr>
        <p:spPr>
          <a:xfrm>
            <a:off x="1095858" y="2742928"/>
            <a:ext cx="21506376" cy="13374283"/>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spAutoFit/>
          </a:bodyPr>
          <a:lstStyle/>
          <a:p>
            <a:pPr algn="l">
              <a:defRPr b="1" cap="all" sz="6000">
                <a:solidFill>
                  <a:srgbClr val="253957"/>
                </a:solidFill>
                <a:latin typeface="Arial Narrow"/>
                <a:ea typeface="Arial Narrow"/>
                <a:cs typeface="Arial Narrow"/>
                <a:sym typeface="Arial Narrow"/>
              </a:defRPr>
            </a:pPr>
            <a:r>
              <a:t>Введение нормы об экстерриториальном действии договора</a:t>
            </a:r>
          </a:p>
          <a:p>
            <a:pPr algn="l">
              <a:defRPr b="1" cap="all" sz="6000">
                <a:solidFill>
                  <a:srgbClr val="253957"/>
                </a:solidFill>
                <a:latin typeface="Arial Narrow"/>
                <a:ea typeface="Arial Narrow"/>
                <a:cs typeface="Arial Narrow"/>
                <a:sym typeface="Arial Narrow"/>
              </a:defRPr>
            </a:pPr>
          </a:p>
          <a:p>
            <a:pPr indent="360045" algn="just" defTabSz="449580">
              <a:defRPr>
                <a:uFill>
                  <a:solidFill>
                    <a:srgbClr val="000000"/>
                  </a:solidFill>
                </a:uFill>
                <a:latin typeface="Times New Roman"/>
                <a:ea typeface="Times New Roman"/>
                <a:cs typeface="Times New Roman"/>
                <a:sym typeface="Times New Roman"/>
              </a:defRPr>
            </a:pPr>
            <a:r>
              <a:t>	</a:t>
            </a:r>
            <a:r>
              <a:rPr>
                <a:latin typeface="Arial Narrow"/>
                <a:ea typeface="Arial Narrow"/>
                <a:cs typeface="Arial Narrow"/>
                <a:sym typeface="Arial Narrow"/>
              </a:rPr>
              <a:t>Передовые зарубежные ведомства, в том числе Европейского Союза, США и Японии, имеют право к ответственности иностранное лицо, если оно нарушает правила конкуренции на территории данных юрисдикций (примерами являются громкие дела в отношении Google, Amazon, Facebook, описанные в рамках настоящего исследования).</a:t>
            </a:r>
            <a:endParaRPr>
              <a:latin typeface="Arial Narrow"/>
              <a:ea typeface="Arial Narrow"/>
              <a:cs typeface="Arial Narrow"/>
              <a:sym typeface="Arial Narrow"/>
            </a:endParaRPr>
          </a:p>
          <a:p>
            <a:pPr indent="360045" algn="just" defTabSz="449580">
              <a:defRPr>
                <a:uFill>
                  <a:solidFill>
                    <a:srgbClr val="000000"/>
                  </a:solidFill>
                </a:uFill>
                <a:latin typeface="Arial Narrow"/>
                <a:ea typeface="Arial Narrow"/>
                <a:cs typeface="Arial Narrow"/>
                <a:sym typeface="Arial Narrow"/>
              </a:defRPr>
            </a:pPr>
            <a:r>
              <a:t>	В данном контексте видится </a:t>
            </a:r>
            <a:r>
              <a:rPr b="1"/>
              <a:t>чрезвычайно важным</a:t>
            </a:r>
            <a:r>
              <a:t> наделить Комиссию полномочия п</a:t>
            </a:r>
            <a:r>
              <a:rPr b="1"/>
              <a:t>роводить расследования и рассматривать дела</a:t>
            </a:r>
            <a:r>
              <a:t> в отношении </a:t>
            </a:r>
            <a:r>
              <a:rPr b="1"/>
              <a:t>иностранных хозяйствующих субъектов </a:t>
            </a:r>
            <a:r>
              <a:t>с целью эффективного пресечения нарушений такими субъектами общих правил конкуренции на рынке Союза. </a:t>
            </a:r>
          </a:p>
          <a:p>
            <a:pPr indent="360045" algn="just" defTabSz="449580">
              <a:lnSpc>
                <a:spcPct val="150000"/>
              </a:lnSpc>
              <a:defRPr b="1" cap="all" sz="6000">
                <a:solidFill>
                  <a:srgbClr val="253957"/>
                </a:solidFill>
                <a:uFill>
                  <a:solidFill>
                    <a:srgbClr val="000000"/>
                  </a:solidFill>
                </a:uFill>
                <a:latin typeface="Arial Narrow"/>
                <a:ea typeface="Arial Narrow"/>
                <a:cs typeface="Arial Narrow"/>
                <a:sym typeface="Arial Narrow"/>
              </a:defRPr>
            </a:pPr>
          </a:p>
          <a:p>
            <a:pPr algn="l">
              <a:defRPr b="1" cap="all" sz="6000">
                <a:solidFill>
                  <a:srgbClr val="253957"/>
                </a:solidFill>
                <a:latin typeface="Arial Narrow"/>
                <a:ea typeface="Arial Narrow"/>
                <a:cs typeface="Arial Narrow"/>
                <a:sym typeface="Arial Narrow"/>
              </a:defRPr>
            </a:pPr>
          </a:p>
          <a:p>
            <a:pPr algn="l">
              <a:defRPr b="1" cap="all" sz="6000">
                <a:solidFill>
                  <a:srgbClr val="253957"/>
                </a:solidFill>
                <a:latin typeface="Arial Narrow"/>
                <a:ea typeface="Arial Narrow"/>
                <a:cs typeface="Arial Narrow"/>
                <a:sym typeface="Arial Narrow"/>
              </a:defRPr>
            </a:pPr>
          </a:p>
        </p:txBody>
      </p:sp>
      <p:sp>
        <p:nvSpPr>
          <p:cNvPr id="170" name="Линия"/>
          <p:cNvSpPr/>
          <p:nvPr/>
        </p:nvSpPr>
        <p:spPr>
          <a:xfrm>
            <a:off x="1201066" y="2214559"/>
            <a:ext cx="21506377" cy="4"/>
          </a:xfrm>
          <a:prstGeom prst="line">
            <a:avLst/>
          </a:prstGeom>
          <a:ln w="12700">
            <a:solidFill>
              <a:srgbClr val="253957"/>
            </a:solidFill>
            <a:miter lim="400000"/>
          </a:ln>
        </p:spPr>
        <p:txBody>
          <a:bodyPr lIns="45718" tIns="45718" rIns="45718" bIns="45718"/>
          <a:lstStyle/>
          <a:p>
            <a:pPr/>
          </a:p>
        </p:txBody>
      </p:sp>
      <p:sp>
        <p:nvSpPr>
          <p:cNvPr id="171" name="Название подразделения, лаборатории, факультета и т.д."/>
          <p:cNvSpPr txBox="1"/>
          <p:nvPr/>
        </p:nvSpPr>
        <p:spPr>
          <a:xfrm>
            <a:off x="11338744" y="956276"/>
            <a:ext cx="11366421" cy="4857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nchor="ctr">
            <a:spAutoFit/>
          </a:bodyPr>
          <a:lstStyle>
            <a:lvl1pPr algn="r">
              <a:defRPr sz="2400">
                <a:solidFill>
                  <a:srgbClr val="253957"/>
                </a:solidFill>
                <a:latin typeface="Arial Narrow"/>
                <a:ea typeface="Arial Narrow"/>
                <a:cs typeface="Arial Narrow"/>
                <a:sym typeface="Arial Narrow"/>
              </a:defRPr>
            </a:lvl1pPr>
          </a:lstStyle>
          <a:p>
            <a:pPr/>
            <a:r>
              <a:t>Институт права и развития ВШЭ-Сколково </a:t>
            </a:r>
          </a:p>
        </p:txBody>
      </p:sp>
      <p:pic>
        <p:nvPicPr>
          <p:cNvPr id="172" name="Изображение" descr="Изображение"/>
          <p:cNvPicPr>
            <a:picLocks noChangeAspect="1"/>
          </p:cNvPicPr>
          <p:nvPr/>
        </p:nvPicPr>
        <p:blipFill>
          <a:blip r:embed="rId2">
            <a:extLst/>
          </a:blip>
          <a:stretch>
            <a:fillRect/>
          </a:stretch>
        </p:blipFill>
        <p:spPr>
          <a:xfrm>
            <a:off x="1226606" y="586180"/>
            <a:ext cx="1199584" cy="1199580"/>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Очень крутой заголовок…"/>
          <p:cNvSpPr txBox="1"/>
          <p:nvPr/>
        </p:nvSpPr>
        <p:spPr>
          <a:xfrm>
            <a:off x="1095858" y="2742929"/>
            <a:ext cx="21506376" cy="94011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spAutoFit/>
          </a:bodyPr>
          <a:lstStyle/>
          <a:p>
            <a:pPr algn="l">
              <a:defRPr b="1" cap="all" sz="6000">
                <a:solidFill>
                  <a:srgbClr val="253957"/>
                </a:solidFill>
                <a:latin typeface="Arial Narrow"/>
                <a:ea typeface="Arial Narrow"/>
                <a:cs typeface="Arial Narrow"/>
                <a:sym typeface="Arial Narrow"/>
              </a:defRPr>
            </a:pPr>
            <a:r>
              <a:t>Установление правила обжалования решений в суде союза</a:t>
            </a:r>
          </a:p>
          <a:p>
            <a:pPr algn="l">
              <a:defRPr cap="all" sz="6000">
                <a:latin typeface="Arial Narrow"/>
                <a:ea typeface="Arial Narrow"/>
                <a:cs typeface="Arial Narrow"/>
                <a:sym typeface="Arial Narrow"/>
              </a:defRPr>
            </a:pPr>
          </a:p>
          <a:p>
            <a:pPr indent="360045" algn="just" defTabSz="449580">
              <a:defRPr>
                <a:uFill>
                  <a:solidFill>
                    <a:srgbClr val="000000"/>
                  </a:solidFill>
                </a:uFill>
                <a:latin typeface="Arial Narrow"/>
                <a:ea typeface="Arial Narrow"/>
                <a:cs typeface="Arial Narrow"/>
                <a:sym typeface="Arial Narrow"/>
              </a:defRPr>
            </a:pPr>
            <a:r>
              <a:t>Анализ международного опыта показал, что обжалование решений и предписаний антимонопольных органов как на национальном, так и на наднациональном уровне происходит </a:t>
            </a:r>
            <a:r>
              <a:rPr b="1"/>
              <a:t>исключительно в судебном порядке.</a:t>
            </a:r>
            <a:endParaRPr b="1"/>
          </a:p>
          <a:p>
            <a:pPr indent="360045" algn="just" defTabSz="449580">
              <a:defRPr>
                <a:uFill>
                  <a:solidFill>
                    <a:srgbClr val="000000"/>
                  </a:solidFill>
                </a:uFill>
                <a:latin typeface="Arial Narrow"/>
                <a:ea typeface="Arial Narrow"/>
                <a:cs typeface="Arial Narrow"/>
                <a:sym typeface="Arial Narrow"/>
              </a:defRPr>
            </a:pPr>
            <a:r>
              <a:t>	Именно судебный порядок обжалования решений антимонопольных органов позволяет достичь объективности применения положений законодательства, исключив при этом политизацию процесса.</a:t>
            </a:r>
          </a:p>
          <a:p>
            <a:pPr indent="360045" algn="just" defTabSz="449580">
              <a:defRPr>
                <a:uFill>
                  <a:solidFill>
                    <a:srgbClr val="000000"/>
                  </a:solidFill>
                </a:uFill>
                <a:latin typeface="Arial Narrow"/>
                <a:ea typeface="Arial Narrow"/>
                <a:cs typeface="Arial Narrow"/>
                <a:sym typeface="Arial Narrow"/>
              </a:defRPr>
            </a:pPr>
            <a:r>
              <a:t>Полагаем важным установить порядок обжалования решений Комиссии по делам о нарушении общих правил конкуренции на трансграничных рынках </a:t>
            </a:r>
            <a:r>
              <a:rPr b="1"/>
              <a:t>исключительно в Суде Союза.</a:t>
            </a:r>
          </a:p>
        </p:txBody>
      </p:sp>
      <p:sp>
        <p:nvSpPr>
          <p:cNvPr id="175" name="Линия"/>
          <p:cNvSpPr/>
          <p:nvPr/>
        </p:nvSpPr>
        <p:spPr>
          <a:xfrm>
            <a:off x="1201066" y="2214559"/>
            <a:ext cx="21506377" cy="4"/>
          </a:xfrm>
          <a:prstGeom prst="line">
            <a:avLst/>
          </a:prstGeom>
          <a:ln w="12700">
            <a:solidFill>
              <a:srgbClr val="253957"/>
            </a:solidFill>
            <a:miter lim="400000"/>
          </a:ln>
        </p:spPr>
        <p:txBody>
          <a:bodyPr lIns="45718" tIns="45718" rIns="45718" bIns="45718"/>
          <a:lstStyle/>
          <a:p>
            <a:pPr/>
          </a:p>
        </p:txBody>
      </p:sp>
      <p:sp>
        <p:nvSpPr>
          <p:cNvPr id="176" name="Название подразделения, лаборатории, факультета и т.д."/>
          <p:cNvSpPr txBox="1"/>
          <p:nvPr/>
        </p:nvSpPr>
        <p:spPr>
          <a:xfrm>
            <a:off x="11338744" y="956276"/>
            <a:ext cx="11366421" cy="4857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nchor="ctr">
            <a:spAutoFit/>
          </a:bodyPr>
          <a:lstStyle>
            <a:lvl1pPr algn="r">
              <a:defRPr sz="2400">
                <a:solidFill>
                  <a:srgbClr val="253957"/>
                </a:solidFill>
                <a:latin typeface="Arial Narrow"/>
                <a:ea typeface="Arial Narrow"/>
                <a:cs typeface="Arial Narrow"/>
                <a:sym typeface="Arial Narrow"/>
              </a:defRPr>
            </a:lvl1pPr>
          </a:lstStyle>
          <a:p>
            <a:pPr/>
            <a:r>
              <a:t>Институт права и развития ВШЭ-Сколково </a:t>
            </a:r>
          </a:p>
        </p:txBody>
      </p:sp>
      <p:pic>
        <p:nvPicPr>
          <p:cNvPr id="177" name="Изображение" descr="Изображение"/>
          <p:cNvPicPr>
            <a:picLocks noChangeAspect="1"/>
          </p:cNvPicPr>
          <p:nvPr/>
        </p:nvPicPr>
        <p:blipFill>
          <a:blip r:embed="rId2">
            <a:extLst/>
          </a:blip>
          <a:stretch>
            <a:fillRect/>
          </a:stretch>
        </p:blipFill>
        <p:spPr>
          <a:xfrm>
            <a:off x="1226606" y="586180"/>
            <a:ext cx="1199584" cy="1199580"/>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Очень крутой заголовок…"/>
          <p:cNvSpPr txBox="1"/>
          <p:nvPr/>
        </p:nvSpPr>
        <p:spPr>
          <a:xfrm>
            <a:off x="1095858" y="2742928"/>
            <a:ext cx="21506376" cy="49180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spAutoFit/>
          </a:bodyPr>
          <a:lstStyle/>
          <a:p>
            <a:pPr algn="l">
              <a:defRPr b="1" cap="all" sz="6000">
                <a:solidFill>
                  <a:srgbClr val="253957"/>
                </a:solidFill>
                <a:latin typeface="Arial Narrow"/>
                <a:ea typeface="Arial Narrow"/>
                <a:cs typeface="Arial Narrow"/>
                <a:sym typeface="Arial Narrow"/>
              </a:defRPr>
            </a:pPr>
            <a:r>
              <a:t>Рекомендации по совершенствованию права союза по вопросу освобождения от ответственности за нарушение общих правил конкуренции </a:t>
            </a:r>
          </a:p>
          <a:p>
            <a:pPr algn="l">
              <a:defRPr b="1" cap="all" sz="6000">
                <a:solidFill>
                  <a:srgbClr val="253957"/>
                </a:solidFill>
                <a:latin typeface="Arial Narrow"/>
                <a:ea typeface="Arial Narrow"/>
                <a:cs typeface="Arial Narrow"/>
                <a:sym typeface="Arial Narrow"/>
              </a:defRPr>
            </a:pPr>
          </a:p>
          <a:p>
            <a:pPr algn="l">
              <a:defRPr b="1" cap="all" sz="4400">
                <a:solidFill>
                  <a:srgbClr val="253957"/>
                </a:solidFill>
                <a:latin typeface="Arial Narrow"/>
                <a:ea typeface="Arial Narrow"/>
                <a:cs typeface="Arial Narrow"/>
                <a:sym typeface="Arial Narrow"/>
              </a:defRPr>
            </a:pPr>
            <a:r>
              <a:t>Разработка порядка освобождения от ответственности за нарушение общих правил конкуренции, который содержит следующие элементы:</a:t>
            </a:r>
          </a:p>
        </p:txBody>
      </p:sp>
      <p:sp>
        <p:nvSpPr>
          <p:cNvPr id="180" name="Линия"/>
          <p:cNvSpPr/>
          <p:nvPr/>
        </p:nvSpPr>
        <p:spPr>
          <a:xfrm>
            <a:off x="1201066" y="2214559"/>
            <a:ext cx="21506377" cy="4"/>
          </a:xfrm>
          <a:prstGeom prst="line">
            <a:avLst/>
          </a:prstGeom>
          <a:ln w="12700">
            <a:solidFill>
              <a:srgbClr val="253957"/>
            </a:solidFill>
            <a:miter lim="400000"/>
          </a:ln>
        </p:spPr>
        <p:txBody>
          <a:bodyPr lIns="45718" tIns="45718" rIns="45718" bIns="45718"/>
          <a:lstStyle/>
          <a:p>
            <a:pPr/>
          </a:p>
        </p:txBody>
      </p:sp>
      <p:sp>
        <p:nvSpPr>
          <p:cNvPr id="181" name="Название подразделения, лаборатории, факультета и т.д."/>
          <p:cNvSpPr txBox="1"/>
          <p:nvPr/>
        </p:nvSpPr>
        <p:spPr>
          <a:xfrm>
            <a:off x="11338744" y="956276"/>
            <a:ext cx="11366421" cy="4857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nchor="ctr">
            <a:spAutoFit/>
          </a:bodyPr>
          <a:lstStyle>
            <a:lvl1pPr algn="r">
              <a:defRPr sz="2400">
                <a:solidFill>
                  <a:srgbClr val="253957"/>
                </a:solidFill>
                <a:latin typeface="Arial Narrow"/>
                <a:ea typeface="Arial Narrow"/>
                <a:cs typeface="Arial Narrow"/>
                <a:sym typeface="Arial Narrow"/>
              </a:defRPr>
            </a:lvl1pPr>
          </a:lstStyle>
          <a:p>
            <a:pPr/>
            <a:r>
              <a:t>Институт права и развития ВШЭ-Сколково </a:t>
            </a:r>
          </a:p>
        </p:txBody>
      </p:sp>
      <p:pic>
        <p:nvPicPr>
          <p:cNvPr id="182" name="Изображение" descr="Изображение"/>
          <p:cNvPicPr>
            <a:picLocks noChangeAspect="1"/>
          </p:cNvPicPr>
          <p:nvPr/>
        </p:nvPicPr>
        <p:blipFill>
          <a:blip r:embed="rId2">
            <a:extLst/>
          </a:blip>
          <a:stretch>
            <a:fillRect/>
          </a:stretch>
        </p:blipFill>
        <p:spPr>
          <a:xfrm>
            <a:off x="1226606" y="586180"/>
            <a:ext cx="1199584" cy="1199580"/>
          </a:xfrm>
          <a:prstGeom prst="rect">
            <a:avLst/>
          </a:prstGeom>
          <a:ln w="12700">
            <a:miter lim="400000"/>
          </a:ln>
        </p:spPr>
      </p:pic>
      <p:sp>
        <p:nvSpPr>
          <p:cNvPr id="183"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4" y="8344792"/>
            <a:ext cx="21506376" cy="4459951"/>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numCol="2" spcCol="1076156"/>
          <a:lstStyle/>
          <a:p>
            <a:pPr marL="457200" indent="-457200" algn="l">
              <a:spcBef>
                <a:spcPts val="1000"/>
              </a:spcBef>
              <a:buSzPct val="100000"/>
              <a:buFont typeface="Arial"/>
              <a:buChar char="•"/>
              <a:defRPr sz="3700">
                <a:solidFill>
                  <a:srgbClr val="253957"/>
                </a:solidFill>
                <a:latin typeface="Arial Narrow"/>
                <a:ea typeface="Arial Narrow"/>
                <a:cs typeface="Arial Narrow"/>
                <a:sym typeface="Arial Narrow"/>
              </a:defRPr>
            </a:pPr>
            <a:r>
              <a:t>Условия, выполнение которых необходимо для получения освобождения от ответственности;</a:t>
            </a:r>
          </a:p>
          <a:p>
            <a:pPr marL="457200" indent="-457200" algn="l">
              <a:spcBef>
                <a:spcPts val="1000"/>
              </a:spcBef>
              <a:buSzPct val="100000"/>
              <a:buFont typeface="Arial"/>
              <a:buChar char="•"/>
              <a:defRPr sz="3700">
                <a:solidFill>
                  <a:srgbClr val="253957"/>
                </a:solidFill>
                <a:latin typeface="Arial Narrow"/>
                <a:ea typeface="Arial Narrow"/>
                <a:cs typeface="Arial Narrow"/>
                <a:sym typeface="Arial Narrow"/>
              </a:defRPr>
            </a:pPr>
            <a:r>
              <a:t>Условия для получения маркера, «резервирующего» место в очереди на освобождение;</a:t>
            </a:r>
          </a:p>
          <a:p>
            <a:pPr marL="457200" indent="-457200" algn="l">
              <a:spcBef>
                <a:spcPts val="1000"/>
              </a:spcBef>
              <a:buSzPct val="100000"/>
              <a:buFont typeface="Arial"/>
              <a:buChar char="•"/>
              <a:defRPr sz="3700">
                <a:solidFill>
                  <a:srgbClr val="253957"/>
                </a:solidFill>
                <a:latin typeface="Arial Narrow"/>
                <a:ea typeface="Arial Narrow"/>
                <a:cs typeface="Arial Narrow"/>
                <a:sym typeface="Arial Narrow"/>
              </a:defRPr>
            </a:pPr>
            <a:r>
              <a:t>Детализированная процедура подачи заявления в Комиссию;</a:t>
            </a:r>
          </a:p>
          <a:p>
            <a:pPr marL="457200" indent="-457200" algn="l">
              <a:spcBef>
                <a:spcPts val="1000"/>
              </a:spcBef>
              <a:buSzPct val="100000"/>
              <a:buFont typeface="Arial"/>
              <a:buChar char="•"/>
              <a:defRPr sz="3700">
                <a:solidFill>
                  <a:srgbClr val="253957"/>
                </a:solidFill>
                <a:latin typeface="Arial Narrow"/>
                <a:ea typeface="Arial Narrow"/>
                <a:cs typeface="Arial Narrow"/>
                <a:sym typeface="Arial Narrow"/>
              </a:defRPr>
            </a:pPr>
            <a:r>
              <a:t>Детализированная процедура регистрации и рассмотрения заявления;</a:t>
            </a:r>
          </a:p>
          <a:p>
            <a:pPr marL="457200" indent="-457200" algn="l">
              <a:spcBef>
                <a:spcPts val="1000"/>
              </a:spcBef>
              <a:buSzPct val="100000"/>
              <a:buFont typeface="Arial"/>
              <a:buChar char="•"/>
              <a:defRPr sz="3700">
                <a:solidFill>
                  <a:srgbClr val="253957"/>
                </a:solidFill>
                <a:latin typeface="Arial Narrow"/>
                <a:ea typeface="Arial Narrow"/>
                <a:cs typeface="Arial Narrow"/>
                <a:sym typeface="Arial Narrow"/>
              </a:defRPr>
            </a:pPr>
            <a:r>
              <a:t>Процедура заключения соглашения о сотрудничестве.</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Очень крутой заголовок…"/>
          <p:cNvSpPr txBox="1"/>
          <p:nvPr/>
        </p:nvSpPr>
        <p:spPr>
          <a:xfrm>
            <a:off x="1095858" y="2742928"/>
            <a:ext cx="21506376" cy="49180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spAutoFit/>
          </a:bodyPr>
          <a:lstStyle/>
          <a:p>
            <a:pPr algn="l">
              <a:defRPr b="1" cap="all" sz="6000">
                <a:solidFill>
                  <a:srgbClr val="253957"/>
                </a:solidFill>
                <a:latin typeface="Arial Narrow"/>
                <a:ea typeface="Arial Narrow"/>
                <a:cs typeface="Arial Narrow"/>
                <a:sym typeface="Arial Narrow"/>
              </a:defRPr>
            </a:pPr>
            <a:r>
              <a:t>Рекомендации по совершенствованию права союза по вопросу освобождения от ответственности за нарушение общих правил конкуренции </a:t>
            </a:r>
          </a:p>
          <a:p>
            <a:pPr algn="l">
              <a:defRPr b="1" cap="all" sz="6000">
                <a:solidFill>
                  <a:srgbClr val="253957"/>
                </a:solidFill>
                <a:latin typeface="Arial Narrow"/>
                <a:ea typeface="Arial Narrow"/>
                <a:cs typeface="Arial Narrow"/>
                <a:sym typeface="Arial Narrow"/>
              </a:defRPr>
            </a:pPr>
          </a:p>
          <a:p>
            <a:pPr algn="l">
              <a:defRPr b="1" cap="all" sz="4400">
                <a:solidFill>
                  <a:srgbClr val="253957"/>
                </a:solidFill>
                <a:latin typeface="Arial Narrow"/>
                <a:ea typeface="Arial Narrow"/>
                <a:cs typeface="Arial Narrow"/>
                <a:sym typeface="Arial Narrow"/>
              </a:defRPr>
            </a:pPr>
            <a:r>
              <a:t>В рамках использования программы освобождения от ответственности на уровне союза должны быть приняты во внимание следующие факторы:</a:t>
            </a:r>
          </a:p>
        </p:txBody>
      </p:sp>
      <p:sp>
        <p:nvSpPr>
          <p:cNvPr id="186" name="Линия"/>
          <p:cNvSpPr/>
          <p:nvPr/>
        </p:nvSpPr>
        <p:spPr>
          <a:xfrm>
            <a:off x="1201066" y="2214559"/>
            <a:ext cx="21506377" cy="4"/>
          </a:xfrm>
          <a:prstGeom prst="line">
            <a:avLst/>
          </a:prstGeom>
          <a:ln w="12700">
            <a:solidFill>
              <a:srgbClr val="253957"/>
            </a:solidFill>
            <a:miter lim="400000"/>
          </a:ln>
        </p:spPr>
        <p:txBody>
          <a:bodyPr lIns="45718" tIns="45718" rIns="45718" bIns="45718"/>
          <a:lstStyle/>
          <a:p>
            <a:pPr/>
          </a:p>
        </p:txBody>
      </p:sp>
      <p:sp>
        <p:nvSpPr>
          <p:cNvPr id="187" name="Название подразделения, лаборатории, факультета и т.д."/>
          <p:cNvSpPr txBox="1"/>
          <p:nvPr/>
        </p:nvSpPr>
        <p:spPr>
          <a:xfrm>
            <a:off x="11338744" y="956276"/>
            <a:ext cx="11366421" cy="4857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nchor="ctr">
            <a:spAutoFit/>
          </a:bodyPr>
          <a:lstStyle>
            <a:lvl1pPr algn="r">
              <a:defRPr sz="2400">
                <a:solidFill>
                  <a:srgbClr val="253957"/>
                </a:solidFill>
                <a:latin typeface="Arial Narrow"/>
                <a:ea typeface="Arial Narrow"/>
                <a:cs typeface="Arial Narrow"/>
                <a:sym typeface="Arial Narrow"/>
              </a:defRPr>
            </a:lvl1pPr>
          </a:lstStyle>
          <a:p>
            <a:pPr/>
            <a:r>
              <a:t>Институт права и развития ВШЭ-Сколково </a:t>
            </a:r>
          </a:p>
        </p:txBody>
      </p:sp>
      <p:pic>
        <p:nvPicPr>
          <p:cNvPr id="188" name="Изображение" descr="Изображение"/>
          <p:cNvPicPr>
            <a:picLocks noChangeAspect="1"/>
          </p:cNvPicPr>
          <p:nvPr/>
        </p:nvPicPr>
        <p:blipFill>
          <a:blip r:embed="rId2">
            <a:extLst/>
          </a:blip>
          <a:stretch>
            <a:fillRect/>
          </a:stretch>
        </p:blipFill>
        <p:spPr>
          <a:xfrm>
            <a:off x="1226606" y="586180"/>
            <a:ext cx="1199584" cy="1199580"/>
          </a:xfrm>
          <a:prstGeom prst="rect">
            <a:avLst/>
          </a:prstGeom>
          <a:ln w="12700">
            <a:miter lim="400000"/>
          </a:ln>
        </p:spPr>
      </p:pic>
      <p:sp>
        <p:nvSpPr>
          <p:cNvPr id="18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095858" y="7703932"/>
            <a:ext cx="21506376" cy="512774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numCol="2" spcCol="1076156"/>
          <a:lstStyle/>
          <a:p>
            <a:pPr marL="457200" indent="-457200" algn="l">
              <a:spcBef>
                <a:spcPts val="1000"/>
              </a:spcBef>
              <a:buSzPct val="100000"/>
              <a:buFont typeface="Arial"/>
              <a:buChar char="•"/>
              <a:defRPr sz="3700">
                <a:solidFill>
                  <a:srgbClr val="253957"/>
                </a:solidFill>
                <a:latin typeface="Arial Narrow"/>
                <a:ea typeface="Arial Narrow"/>
                <a:cs typeface="Arial Narrow"/>
                <a:sym typeface="Arial Narrow"/>
              </a:defRPr>
            </a:pPr>
            <a:r>
              <a:t>Программа должна быть публичной, доступной, изложенной понятным языком;</a:t>
            </a:r>
          </a:p>
          <a:p>
            <a:pPr marL="457200" indent="-457200" algn="l">
              <a:spcBef>
                <a:spcPts val="1000"/>
              </a:spcBef>
              <a:buSzPct val="100000"/>
              <a:buFont typeface="Arial"/>
              <a:buChar char="•"/>
              <a:defRPr sz="3700">
                <a:solidFill>
                  <a:srgbClr val="253957"/>
                </a:solidFill>
                <a:latin typeface="Arial Narrow"/>
                <a:ea typeface="Arial Narrow"/>
                <a:cs typeface="Arial Narrow"/>
                <a:sym typeface="Arial Narrow"/>
              </a:defRPr>
            </a:pPr>
            <a:r>
              <a:t>Все элементы и инструкции по использованию программы  должны быть размещены на официальном сайте Комиссии;</a:t>
            </a:r>
          </a:p>
          <a:p>
            <a:pPr marL="457200" indent="-457200" algn="l">
              <a:spcBef>
                <a:spcPts val="1000"/>
              </a:spcBef>
              <a:buSzPct val="100000"/>
              <a:buFont typeface="Arial"/>
              <a:buChar char="•"/>
              <a:defRPr sz="3700">
                <a:solidFill>
                  <a:srgbClr val="253957"/>
                </a:solidFill>
                <a:latin typeface="Arial Narrow"/>
                <a:ea typeface="Arial Narrow"/>
                <a:cs typeface="Arial Narrow"/>
                <a:sym typeface="Arial Narrow"/>
              </a:defRPr>
            </a:pPr>
            <a:r>
              <a:t>Должен существовать определенный канал (например, специальный телефонный номер), по которому заявители могут связаться с Комиссией;</a:t>
            </a:r>
          </a:p>
          <a:p>
            <a:pPr marL="457200" indent="-457200" algn="l">
              <a:spcBef>
                <a:spcPts val="1000"/>
              </a:spcBef>
              <a:buSzPct val="100000"/>
              <a:buFont typeface="Arial"/>
              <a:buChar char="•"/>
              <a:defRPr sz="3700">
                <a:solidFill>
                  <a:srgbClr val="253957"/>
                </a:solidFill>
                <a:latin typeface="Arial Narrow"/>
                <a:ea typeface="Arial Narrow"/>
                <a:cs typeface="Arial Narrow"/>
                <a:sym typeface="Arial Narrow"/>
              </a:defRPr>
            </a:pPr>
            <a:r>
              <a:t>Комиссии на постоянной основе следует проводить мероприятия по информированию широкого круга заинтересованных лиц (представителей бизнеса, торговых ассоциаций, практикующих юристов) о существовании программы.</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Очень крутой заголовок…"/>
          <p:cNvSpPr txBox="1"/>
          <p:nvPr/>
        </p:nvSpPr>
        <p:spPr>
          <a:xfrm>
            <a:off x="1095858" y="2742929"/>
            <a:ext cx="21506376" cy="88804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spAutoFit/>
          </a:bodyPr>
          <a:lstStyle/>
          <a:p>
            <a:pPr algn="l">
              <a:defRPr b="1" cap="all" sz="6000">
                <a:solidFill>
                  <a:srgbClr val="253957"/>
                </a:solidFill>
                <a:latin typeface="Arial Narrow"/>
                <a:ea typeface="Arial Narrow"/>
                <a:cs typeface="Arial Narrow"/>
                <a:sym typeface="Arial Narrow"/>
              </a:defRPr>
            </a:pPr>
            <a:r>
              <a:t>Рекомендации по совершенствованию права союза по вопросу привлечения к ответственности и освобождения от нее за нарушение общих правил конкуренции </a:t>
            </a:r>
          </a:p>
          <a:p>
            <a:pPr algn="l">
              <a:defRPr b="1" cap="all" sz="6000">
                <a:solidFill>
                  <a:srgbClr val="253957"/>
                </a:solidFill>
                <a:latin typeface="Arial Narrow"/>
                <a:ea typeface="Arial Narrow"/>
                <a:cs typeface="Arial Narrow"/>
                <a:sym typeface="Arial Narrow"/>
              </a:defRPr>
            </a:pPr>
          </a:p>
          <a:p>
            <a:pPr marL="457200" indent="-457200" algn="l">
              <a:buSzPct val="100000"/>
              <a:buFont typeface="Arial"/>
              <a:buChar char="•"/>
              <a:defRPr sz="4300">
                <a:solidFill>
                  <a:srgbClr val="253957"/>
                </a:solidFill>
                <a:latin typeface="Arial Narrow"/>
                <a:ea typeface="Arial Narrow"/>
                <a:cs typeface="Arial Narrow"/>
                <a:sym typeface="Arial Narrow"/>
              </a:defRPr>
            </a:pPr>
            <a:r>
              <a:t>Совершенствование институциональной структуры Комиссии;</a:t>
            </a:r>
          </a:p>
          <a:p>
            <a:pPr marL="457200" indent="-457200" algn="l">
              <a:buSzPct val="100000"/>
              <a:buFont typeface="Arial"/>
              <a:buChar char="•"/>
              <a:defRPr sz="4300">
                <a:solidFill>
                  <a:srgbClr val="253957"/>
                </a:solidFill>
                <a:latin typeface="Arial Narrow"/>
                <a:ea typeface="Arial Narrow"/>
                <a:cs typeface="Arial Narrow"/>
                <a:sym typeface="Arial Narrow"/>
              </a:defRPr>
            </a:pPr>
            <a:r>
              <a:t>Деятельность Комиссии по дальнейшей гармонизации конкурентного законодательства государств-членов ЕАЭС как с точки зрения материальных, так и процессуальных норм;</a:t>
            </a:r>
          </a:p>
          <a:p>
            <a:pPr marL="457200" indent="-457200" algn="l">
              <a:buSzPct val="100000"/>
              <a:buFont typeface="Arial"/>
              <a:buChar char="•"/>
              <a:defRPr sz="4300">
                <a:solidFill>
                  <a:srgbClr val="253957"/>
                </a:solidFill>
                <a:latin typeface="Arial Narrow"/>
                <a:ea typeface="Arial Narrow"/>
                <a:cs typeface="Arial Narrow"/>
                <a:sym typeface="Arial Narrow"/>
              </a:defRPr>
            </a:pPr>
            <a:r>
              <a:t>Повышение открытости антимонопольных органов государств-членов ЕАЭС и Комиссии;</a:t>
            </a:r>
          </a:p>
          <a:p>
            <a:pPr marL="457200" indent="-457200" algn="l">
              <a:buSzPct val="100000"/>
              <a:buFont typeface="Arial"/>
              <a:buChar char="•"/>
              <a:defRPr sz="4300">
                <a:solidFill>
                  <a:srgbClr val="253957"/>
                </a:solidFill>
                <a:latin typeface="Arial Narrow"/>
                <a:ea typeface="Arial Narrow"/>
                <a:cs typeface="Arial Narrow"/>
                <a:sym typeface="Arial Narrow"/>
              </a:defRPr>
            </a:pPr>
            <a:r>
              <a:t>Дальнейшая работа Комиссии по адвокатированию собственной деятельности на международных площадках</a:t>
            </a:r>
            <a:endParaRPr b="1"/>
          </a:p>
        </p:txBody>
      </p:sp>
      <p:sp>
        <p:nvSpPr>
          <p:cNvPr id="192" name="Линия"/>
          <p:cNvSpPr/>
          <p:nvPr/>
        </p:nvSpPr>
        <p:spPr>
          <a:xfrm>
            <a:off x="1201066" y="2214559"/>
            <a:ext cx="21506377" cy="4"/>
          </a:xfrm>
          <a:prstGeom prst="line">
            <a:avLst/>
          </a:prstGeom>
          <a:ln w="12700">
            <a:solidFill>
              <a:srgbClr val="253957"/>
            </a:solidFill>
            <a:miter lim="400000"/>
          </a:ln>
        </p:spPr>
        <p:txBody>
          <a:bodyPr lIns="45718" tIns="45718" rIns="45718" bIns="45718"/>
          <a:lstStyle/>
          <a:p>
            <a:pPr/>
          </a:p>
        </p:txBody>
      </p:sp>
      <p:sp>
        <p:nvSpPr>
          <p:cNvPr id="193" name="Название подразделения, лаборатории, факультета и т.д."/>
          <p:cNvSpPr txBox="1"/>
          <p:nvPr/>
        </p:nvSpPr>
        <p:spPr>
          <a:xfrm>
            <a:off x="11338744" y="956276"/>
            <a:ext cx="11366421" cy="4857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nchor="ctr">
            <a:spAutoFit/>
          </a:bodyPr>
          <a:lstStyle>
            <a:lvl1pPr algn="r">
              <a:defRPr sz="2400">
                <a:solidFill>
                  <a:srgbClr val="253957"/>
                </a:solidFill>
                <a:latin typeface="Arial Narrow"/>
                <a:ea typeface="Arial Narrow"/>
                <a:cs typeface="Arial Narrow"/>
                <a:sym typeface="Arial Narrow"/>
              </a:defRPr>
            </a:lvl1pPr>
          </a:lstStyle>
          <a:p>
            <a:pPr/>
            <a:r>
              <a:t>Институт права и развития ВШЭ-Сколково </a:t>
            </a:r>
          </a:p>
        </p:txBody>
      </p:sp>
      <p:pic>
        <p:nvPicPr>
          <p:cNvPr id="194" name="Изображение" descr="Изображение"/>
          <p:cNvPicPr>
            <a:picLocks noChangeAspect="1"/>
          </p:cNvPicPr>
          <p:nvPr/>
        </p:nvPicPr>
        <p:blipFill>
          <a:blip r:embed="rId2">
            <a:extLst/>
          </a:blip>
          <a:stretch>
            <a:fillRect/>
          </a:stretch>
        </p:blipFill>
        <p:spPr>
          <a:xfrm>
            <a:off x="1226606" y="586180"/>
            <a:ext cx="1199584" cy="1199580"/>
          </a:xfrm>
          <a:prstGeom prst="rect">
            <a:avLst/>
          </a:prstGeom>
          <a:ln w="12700">
            <a:miter lim="400000"/>
          </a:ln>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6" name="Изображение" descr="Изображение"/>
          <p:cNvPicPr>
            <a:picLocks noChangeAspect="1"/>
          </p:cNvPicPr>
          <p:nvPr/>
        </p:nvPicPr>
        <p:blipFill>
          <a:blip r:embed="rId2">
            <a:extLst/>
          </a:blip>
          <a:stretch>
            <a:fillRect/>
          </a:stretch>
        </p:blipFill>
        <p:spPr>
          <a:xfrm>
            <a:off x="10594075" y="4920064"/>
            <a:ext cx="3195855" cy="3090062"/>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Линия"/>
          <p:cNvSpPr/>
          <p:nvPr/>
        </p:nvSpPr>
        <p:spPr>
          <a:xfrm>
            <a:off x="1201065" y="2214559"/>
            <a:ext cx="21506377" cy="4"/>
          </a:xfrm>
          <a:prstGeom prst="line">
            <a:avLst/>
          </a:prstGeom>
          <a:ln w="12700">
            <a:solidFill>
              <a:srgbClr val="253957"/>
            </a:solidFill>
            <a:miter lim="400000"/>
          </a:ln>
        </p:spPr>
        <p:txBody>
          <a:bodyPr lIns="45718" tIns="45718" rIns="45718" bIns="45718"/>
          <a:lstStyle/>
          <a:p>
            <a:pPr/>
          </a:p>
        </p:txBody>
      </p:sp>
      <p:sp>
        <p:nvSpPr>
          <p:cNvPr id="123" name="Название подразделения, лаборатории, факультета и т.д."/>
          <p:cNvSpPr txBox="1"/>
          <p:nvPr/>
        </p:nvSpPr>
        <p:spPr>
          <a:xfrm>
            <a:off x="11338744" y="956276"/>
            <a:ext cx="11366421" cy="4857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nchor="ctr">
            <a:spAutoFit/>
          </a:bodyPr>
          <a:lstStyle>
            <a:lvl1pPr algn="r">
              <a:defRPr sz="2400">
                <a:solidFill>
                  <a:srgbClr val="253957"/>
                </a:solidFill>
                <a:latin typeface="Arial Narrow"/>
                <a:ea typeface="Arial Narrow"/>
                <a:cs typeface="Arial Narrow"/>
                <a:sym typeface="Arial Narrow"/>
              </a:defRPr>
            </a:lvl1pPr>
          </a:lstStyle>
          <a:p>
            <a:pPr/>
            <a:r>
              <a:t>Институт права и развития ВШЭ-Сколково </a:t>
            </a:r>
          </a:p>
        </p:txBody>
      </p:sp>
      <p:pic>
        <p:nvPicPr>
          <p:cNvPr id="124" name="Изображение" descr="Изображение"/>
          <p:cNvPicPr>
            <a:picLocks noChangeAspect="1"/>
          </p:cNvPicPr>
          <p:nvPr/>
        </p:nvPicPr>
        <p:blipFill>
          <a:blip r:embed="rId2">
            <a:extLst/>
          </a:blip>
          <a:stretch>
            <a:fillRect/>
          </a:stretch>
        </p:blipFill>
        <p:spPr>
          <a:xfrm>
            <a:off x="1226606" y="586180"/>
            <a:ext cx="1199584" cy="1199580"/>
          </a:xfrm>
          <a:prstGeom prst="rect">
            <a:avLst/>
          </a:prstGeom>
          <a:ln w="12700">
            <a:miter lim="400000"/>
          </a:ln>
        </p:spPr>
      </p:pic>
      <p:sp>
        <p:nvSpPr>
          <p:cNvPr id="125" name="Очень крутой заголовок…"/>
          <p:cNvSpPr txBox="1"/>
          <p:nvPr/>
        </p:nvSpPr>
        <p:spPr>
          <a:xfrm>
            <a:off x="2020104" y="3918901"/>
            <a:ext cx="21506377" cy="80930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spAutoFit/>
          </a:bodyPr>
          <a:lstStyle/>
          <a:p>
            <a:pPr algn="l">
              <a:defRPr b="1" cap="all" sz="6000">
                <a:solidFill>
                  <a:srgbClr val="253957"/>
                </a:solidFill>
                <a:latin typeface="Arial Narrow"/>
                <a:ea typeface="Arial Narrow"/>
                <a:cs typeface="Arial Narrow"/>
                <a:sym typeface="Arial Narrow"/>
              </a:defRPr>
            </a:pPr>
          </a:p>
          <a:p>
            <a:pPr algn="l">
              <a:defRPr sz="6000">
                <a:solidFill>
                  <a:srgbClr val="253957"/>
                </a:solidFill>
                <a:latin typeface="Arial Narrow"/>
                <a:ea typeface="Arial Narrow"/>
                <a:cs typeface="Arial Narrow"/>
                <a:sym typeface="Arial Narrow"/>
              </a:defRPr>
            </a:pPr>
            <a:r>
              <a:t>В 2018-2019 годах Институтом права и развития ВШЭ-Сколково проводилось исследование «Анализ законодательства и правоприменительной практики государств – членов ЕАЭС и Евразийского экономического союза по вопросам привлечения к ответственности и освобождения от нее за нарушение антимонопольного законодательства, рассмотрение международного опыта»</a:t>
            </a:r>
          </a:p>
          <a:p>
            <a:pPr marL="457200" indent="-457200" algn="l">
              <a:buSzPct val="100000"/>
              <a:buFont typeface="Arial"/>
              <a:buChar char="•"/>
              <a:defRPr b="1" cap="all" sz="3200">
                <a:solidFill>
                  <a:srgbClr val="253957"/>
                </a:solidFill>
                <a:latin typeface="Arial Narrow"/>
                <a:ea typeface="Arial Narrow"/>
                <a:cs typeface="Arial Narrow"/>
                <a:sym typeface="Arial Narrow"/>
              </a:defRPr>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15664" y="6930008"/>
            <a:ext cx="21506374" cy="6209193"/>
          </a:xfrm>
          <a:prstGeom prst="rect">
            <a:avLst/>
          </a:prstGeom>
          <a:ln w="12700">
            <a:miter lim="400000"/>
          </a:ln>
          <a:extLst>
            <a:ext uri="{C572A759-6A51-4108-AA02-DFA0A04FC94B}">
              <ma14:wrappingTextBoxFlag xmlns:ma14="http://schemas.microsoft.com/office/mac/drawingml/2011/main" val="1"/>
            </a:ext>
          </a:extLst>
        </p:spPr>
        <p:txBody>
          <a:bodyPr lIns="71436" tIns="71436" rIns="71436" bIns="71436" numCol="2" spcCol="1076156"/>
          <a:lstStyle/>
          <a:p>
            <a:pPr marL="457200" indent="-457200" algn="l" defTabSz="821530">
              <a:spcBef>
                <a:spcPts val="1000"/>
              </a:spcBef>
              <a:buSzPct val="100000"/>
              <a:buFont typeface="Arial"/>
              <a:buChar char="•"/>
              <a:defRPr sz="3200">
                <a:solidFill>
                  <a:srgbClr val="253957"/>
                </a:solidFill>
                <a:latin typeface="Arial Narrow"/>
                <a:ea typeface="Arial Narrow"/>
                <a:cs typeface="Arial Narrow"/>
                <a:sym typeface="Arial Narrow"/>
              </a:defRPr>
            </a:pPr>
            <a:r>
              <a:t>Формирование </a:t>
            </a:r>
            <a:r>
              <a:rPr b="1"/>
              <a:t>историографии</a:t>
            </a:r>
            <a:r>
              <a:t> по исследуемой проблематике </a:t>
            </a:r>
            <a:endParaRPr sz="2800"/>
          </a:p>
          <a:p>
            <a:pPr marL="457200" indent="-457200" algn="l" defTabSz="821530">
              <a:spcBef>
                <a:spcPts val="1000"/>
              </a:spcBef>
              <a:buSzPct val="100000"/>
              <a:buFont typeface="Arial"/>
              <a:buChar char="•"/>
              <a:defRPr sz="3200">
                <a:solidFill>
                  <a:srgbClr val="253957"/>
                </a:solidFill>
                <a:latin typeface="Arial Narrow"/>
                <a:ea typeface="Arial Narrow"/>
                <a:cs typeface="Arial Narrow"/>
                <a:sym typeface="Arial Narrow"/>
              </a:defRPr>
            </a:pPr>
            <a:r>
              <a:t>Анализ права Союза и законодательства государств-членов ЕАЭС и правоприменительной практики по </a:t>
            </a:r>
            <a:r>
              <a:rPr b="1"/>
              <a:t>привлечению</a:t>
            </a:r>
            <a:r>
              <a:t> к административной и уголовной ответственности за нарушения законодательства по конкуренции </a:t>
            </a:r>
            <a:endParaRPr sz="2800"/>
          </a:p>
          <a:p>
            <a:pPr marL="457200" indent="-457200" algn="l" defTabSz="821530">
              <a:spcBef>
                <a:spcPts val="1000"/>
              </a:spcBef>
              <a:buSzPct val="100000"/>
              <a:buFont typeface="Arial"/>
              <a:buChar char="•"/>
              <a:defRPr sz="3200">
                <a:solidFill>
                  <a:srgbClr val="253957"/>
                </a:solidFill>
                <a:latin typeface="Arial Narrow"/>
                <a:ea typeface="Arial Narrow"/>
                <a:cs typeface="Arial Narrow"/>
                <a:sym typeface="Arial Narrow"/>
              </a:defRPr>
            </a:pPr>
            <a:r>
              <a:t>Анализ права Союза и законодательства государств-членов ЕАЭС и правоприменительной практики по </a:t>
            </a:r>
            <a:r>
              <a:rPr b="1"/>
              <a:t>освобождению</a:t>
            </a:r>
            <a:r>
              <a:t> от административной и уголовной ответственности за нарушения законодательства по конкуренции </a:t>
            </a:r>
            <a:endParaRPr sz="2800"/>
          </a:p>
          <a:p>
            <a:pPr marL="457200" indent="-457200" algn="l" defTabSz="821530">
              <a:spcBef>
                <a:spcPts val="1000"/>
              </a:spcBef>
              <a:buSzPct val="100000"/>
              <a:buFont typeface="Arial"/>
              <a:buChar char="•"/>
              <a:defRPr sz="3200">
                <a:solidFill>
                  <a:srgbClr val="253957"/>
                </a:solidFill>
                <a:latin typeface="Arial Narrow"/>
                <a:ea typeface="Arial Narrow"/>
                <a:cs typeface="Arial Narrow"/>
                <a:sym typeface="Arial Narrow"/>
              </a:defRPr>
            </a:pPr>
            <a:r>
              <a:t>Анализ </a:t>
            </a:r>
            <a:r>
              <a:rPr b="1"/>
              <a:t>международного</a:t>
            </a:r>
            <a:r>
              <a:t> законодательства и правоприменительной практики по привлечению и освобождению  от административной и уголовной ответственности за нарушения законодательства по конкуренции (ЕС, США, Япония, Сингапур, Великобритания, Литва, Франция, Германия, Италия и страны БРИКС). </a:t>
            </a:r>
          </a:p>
          <a:p>
            <a:pPr marL="457200" indent="-457200" algn="l" defTabSz="821530">
              <a:spcBef>
                <a:spcPts val="1000"/>
              </a:spcBef>
              <a:buSzPct val="100000"/>
              <a:buFont typeface="Arial"/>
              <a:buChar char="•"/>
              <a:defRPr sz="3200">
                <a:solidFill>
                  <a:srgbClr val="253957"/>
                </a:solidFill>
                <a:latin typeface="Arial Narrow"/>
                <a:ea typeface="Arial Narrow"/>
                <a:cs typeface="Arial Narrow"/>
                <a:sym typeface="Arial Narrow"/>
              </a:defRPr>
            </a:pPr>
            <a:r>
              <a:t>Анализ международного законодательства по вопросу </a:t>
            </a:r>
            <a:r>
              <a:rPr b="1"/>
              <a:t>перечисления штрафов</a:t>
            </a:r>
            <a:r>
              <a:t> в бюджет разных уровней;</a:t>
            </a:r>
            <a:endParaRPr sz="2800"/>
          </a:p>
          <a:p>
            <a:pPr marL="457200" indent="-457200" algn="l">
              <a:spcBef>
                <a:spcPts val="1000"/>
              </a:spcBef>
              <a:buSzPct val="100000"/>
              <a:buFont typeface="Arial"/>
              <a:buChar char="•"/>
              <a:defRPr sz="3200">
                <a:solidFill>
                  <a:srgbClr val="253957"/>
                </a:solidFill>
                <a:latin typeface="Arial Narrow"/>
                <a:ea typeface="Arial Narrow"/>
                <a:cs typeface="Arial Narrow"/>
                <a:sym typeface="Arial Narrow"/>
              </a:defRPr>
            </a:pPr>
            <a:r>
              <a:t>Подготовка перечня возможных </a:t>
            </a:r>
            <a:r>
              <a:rPr b="1"/>
              <a:t>рисков</a:t>
            </a:r>
            <a:r>
              <a:t> при привлечении и освобождении  от ответственности за нарушение общих правил конкуренции;</a:t>
            </a:r>
          </a:p>
          <a:p>
            <a:pPr marL="457200" indent="-457200" algn="l">
              <a:spcBef>
                <a:spcPts val="1000"/>
              </a:spcBef>
              <a:buSzPct val="100000"/>
              <a:buFont typeface="Arial"/>
              <a:buChar char="•"/>
              <a:defRPr sz="3200">
                <a:solidFill>
                  <a:srgbClr val="253957"/>
                </a:solidFill>
                <a:latin typeface="Arial Narrow"/>
                <a:ea typeface="Arial Narrow"/>
                <a:cs typeface="Arial Narrow"/>
                <a:sym typeface="Arial Narrow"/>
              </a:defRPr>
            </a:pPr>
            <a:r>
              <a:t>Подготовка </a:t>
            </a:r>
            <a:r>
              <a:rPr b="1"/>
              <a:t>предложений </a:t>
            </a:r>
            <a:r>
              <a:t>по устранению пробелов, выявленных в рамках реализации полномочий Комиссии и совершенствованию права Союза.</a:t>
            </a:r>
          </a:p>
          <a:p>
            <a:pPr marL="457200" indent="-457200" algn="l">
              <a:spcBef>
                <a:spcPts val="1000"/>
              </a:spcBef>
              <a:buSzPct val="100000"/>
              <a:buFont typeface="Arial"/>
              <a:buChar char="•"/>
              <a:defRPr sz="3200">
                <a:solidFill>
                  <a:srgbClr val="253957"/>
                </a:solidFill>
                <a:latin typeface="Arial Narrow"/>
                <a:ea typeface="Arial Narrow"/>
                <a:cs typeface="Arial Narrow"/>
                <a:sym typeface="Arial Narrow"/>
              </a:defRPr>
            </a:pPr>
          </a:p>
        </p:txBody>
      </p:sp>
      <p:sp>
        <p:nvSpPr>
          <p:cNvPr id="128" name="Очень крутой заголовок…"/>
          <p:cNvSpPr txBox="1"/>
          <p:nvPr/>
        </p:nvSpPr>
        <p:spPr>
          <a:xfrm>
            <a:off x="1115663" y="2972785"/>
            <a:ext cx="21506376" cy="2898775"/>
          </a:xfrm>
          <a:prstGeom prst="rect">
            <a:avLst/>
          </a:prstGeom>
          <a:ln w="12700">
            <a:miter lim="400000"/>
          </a:ln>
          <a:extLst>
            <a:ext uri="{C572A759-6A51-4108-AA02-DFA0A04FC94B}">
              <ma14:wrappingTextBoxFlag xmlns:ma14="http://schemas.microsoft.com/office/mac/drawingml/2011/main" val="1"/>
            </a:ext>
          </a:extLst>
        </p:spPr>
        <p:txBody>
          <a:bodyPr lIns="71436" tIns="71436" rIns="71436" bIns="71436">
            <a:spAutoFit/>
          </a:bodyPr>
          <a:lstStyle/>
          <a:p>
            <a:pPr algn="l" defTabSz="821530">
              <a:defRPr b="1" cap="all" sz="6000">
                <a:solidFill>
                  <a:srgbClr val="253957"/>
                </a:solidFill>
                <a:latin typeface="Arial Narrow"/>
                <a:ea typeface="Arial Narrow"/>
                <a:cs typeface="Arial Narrow"/>
                <a:sym typeface="Arial Narrow"/>
              </a:defRPr>
            </a:pPr>
            <a:r>
              <a:t>ЦЕЛЬ Исследования</a:t>
            </a:r>
            <a:r>
              <a:t> </a:t>
            </a:r>
          </a:p>
          <a:p>
            <a:pPr algn="l" defTabSz="821530">
              <a:defRPr b="1" cap="all" sz="3200">
                <a:solidFill>
                  <a:srgbClr val="253957"/>
                </a:solidFill>
                <a:latin typeface="Arial Narrow"/>
                <a:ea typeface="Arial Narrow"/>
                <a:cs typeface="Arial Narrow"/>
                <a:sym typeface="Arial Narrow"/>
              </a:defRPr>
            </a:pPr>
            <a:r>
              <a:t>Выработка научно обоснованных подходов к разрешению вопроса правового регулирования в части привлечения к административной и уголовной ответственности и освобождения от нее за нарушения законодательства в сфере защиты конкуренции</a:t>
            </a:r>
          </a:p>
        </p:txBody>
      </p:sp>
      <p:sp>
        <p:nvSpPr>
          <p:cNvPr id="129" name="Заголовок основного текста"/>
          <p:cNvSpPr txBox="1"/>
          <p:nvPr/>
        </p:nvSpPr>
        <p:spPr>
          <a:xfrm>
            <a:off x="1201065" y="5858482"/>
            <a:ext cx="12380863" cy="752475"/>
          </a:xfrm>
          <a:prstGeom prst="rect">
            <a:avLst/>
          </a:prstGeom>
          <a:ln w="12700">
            <a:miter lim="400000"/>
          </a:ln>
          <a:extLst>
            <a:ext uri="{C572A759-6A51-4108-AA02-DFA0A04FC94B}">
              <ma14:wrappingTextBoxFlag xmlns:ma14="http://schemas.microsoft.com/office/mac/drawingml/2011/main" val="1"/>
            </a:ext>
          </a:extLst>
        </p:spPr>
        <p:txBody>
          <a:bodyPr lIns="71436" tIns="71436" rIns="71436" bIns="71436" anchor="b">
            <a:spAutoFit/>
          </a:bodyPr>
          <a:lstStyle>
            <a:lvl1pPr algn="l" defTabSz="821530">
              <a:defRPr b="1" sz="4200">
                <a:solidFill>
                  <a:srgbClr val="253957"/>
                </a:solidFill>
                <a:latin typeface="Arial Narrow"/>
                <a:ea typeface="Arial Narrow"/>
                <a:cs typeface="Arial Narrow"/>
                <a:sym typeface="Arial Narrow"/>
              </a:defRPr>
            </a:lvl1pPr>
          </a:lstStyle>
          <a:p>
            <a:pPr/>
            <a:r>
              <a:t>Основные задачи</a:t>
            </a:r>
          </a:p>
        </p:txBody>
      </p:sp>
      <p:sp>
        <p:nvSpPr>
          <p:cNvPr id="130" name="Линия"/>
          <p:cNvSpPr/>
          <p:nvPr/>
        </p:nvSpPr>
        <p:spPr>
          <a:xfrm>
            <a:off x="1201064" y="2214562"/>
            <a:ext cx="21506376" cy="1"/>
          </a:xfrm>
          <a:prstGeom prst="line">
            <a:avLst/>
          </a:prstGeom>
          <a:ln w="12700">
            <a:solidFill>
              <a:srgbClr val="253957"/>
            </a:solidFill>
            <a:miter lim="400000"/>
          </a:ln>
        </p:spPr>
        <p:txBody>
          <a:bodyPr lIns="45718" tIns="45718" rIns="45718" bIns="45718"/>
          <a:lstStyle/>
          <a:p>
            <a:pPr defTabSz="821530">
              <a:defRPr>
                <a:latin typeface="Arial Narrow"/>
                <a:ea typeface="Arial Narrow"/>
                <a:cs typeface="Arial Narrow"/>
                <a:sym typeface="Arial Narrow"/>
              </a:defRPr>
            </a:pPr>
          </a:p>
        </p:txBody>
      </p:sp>
      <p:sp>
        <p:nvSpPr>
          <p:cNvPr id="131" name="Название подразделения, лаборатории, факультета и т.д."/>
          <p:cNvSpPr txBox="1"/>
          <p:nvPr/>
        </p:nvSpPr>
        <p:spPr>
          <a:xfrm>
            <a:off x="11338744" y="956277"/>
            <a:ext cx="11366417" cy="485775"/>
          </a:xfrm>
          <a:prstGeom prst="rect">
            <a:avLst/>
          </a:prstGeom>
          <a:ln w="12700">
            <a:miter lim="400000"/>
          </a:ln>
          <a:extLst>
            <a:ext uri="{C572A759-6A51-4108-AA02-DFA0A04FC94B}">
              <ma14:wrappingTextBoxFlag xmlns:ma14="http://schemas.microsoft.com/office/mac/drawingml/2011/main" val="1"/>
            </a:ext>
          </a:extLst>
        </p:spPr>
        <p:txBody>
          <a:bodyPr lIns="71436" tIns="71436" rIns="71436" bIns="71436" anchor="ctr">
            <a:spAutoFit/>
          </a:bodyPr>
          <a:lstStyle>
            <a:lvl1pPr algn="r" defTabSz="821530">
              <a:defRPr sz="2400">
                <a:solidFill>
                  <a:srgbClr val="253957"/>
                </a:solidFill>
                <a:latin typeface="Arial Narrow"/>
                <a:ea typeface="Arial Narrow"/>
                <a:cs typeface="Arial Narrow"/>
                <a:sym typeface="Arial Narrow"/>
              </a:defRPr>
            </a:lvl1pPr>
          </a:lstStyle>
          <a:p>
            <a:pPr/>
            <a:r>
              <a:t>Институт права и развития ВШЭ-Сколково</a:t>
            </a:r>
          </a:p>
        </p:txBody>
      </p:sp>
      <p:pic>
        <p:nvPicPr>
          <p:cNvPr id="132" name="Изображение" descr="Изображение"/>
          <p:cNvPicPr>
            <a:picLocks noChangeAspect="1"/>
          </p:cNvPicPr>
          <p:nvPr/>
        </p:nvPicPr>
        <p:blipFill>
          <a:blip r:embed="rId2">
            <a:extLst/>
          </a:blip>
          <a:stretch>
            <a:fillRect/>
          </a:stretch>
        </p:blipFill>
        <p:spPr>
          <a:xfrm>
            <a:off x="1226606" y="586180"/>
            <a:ext cx="1199580" cy="1199580"/>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Очень крутой заголовок…"/>
          <p:cNvSpPr txBox="1"/>
          <p:nvPr/>
        </p:nvSpPr>
        <p:spPr>
          <a:xfrm>
            <a:off x="1095858" y="2742929"/>
            <a:ext cx="21506376" cy="83724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spAutoFit/>
          </a:bodyPr>
          <a:lstStyle/>
          <a:p>
            <a:pPr algn="l">
              <a:defRPr b="1" cap="all" sz="6000">
                <a:solidFill>
                  <a:srgbClr val="253957"/>
                </a:solidFill>
                <a:latin typeface="Arial Narrow"/>
                <a:ea typeface="Arial Narrow"/>
                <a:cs typeface="Arial Narrow"/>
                <a:sym typeface="Arial Narrow"/>
              </a:defRPr>
            </a:pPr>
            <a:r>
              <a:t>Проблемы привлечения и освобождения от ответственности на уровне Союза</a:t>
            </a:r>
          </a:p>
          <a:p>
            <a:pPr algn="l">
              <a:defRPr b="1" cap="all" sz="6000">
                <a:solidFill>
                  <a:srgbClr val="253957"/>
                </a:solidFill>
                <a:latin typeface="Arial Narrow"/>
                <a:ea typeface="Arial Narrow"/>
                <a:cs typeface="Arial Narrow"/>
                <a:sym typeface="Arial Narrow"/>
              </a:defRPr>
            </a:pPr>
          </a:p>
          <a:p>
            <a:pPr marL="457200" indent="-457200" algn="l">
              <a:buSzPct val="100000"/>
              <a:buFont typeface="Arial"/>
              <a:buChar char="•"/>
              <a:defRPr b="1" sz="4300">
                <a:solidFill>
                  <a:srgbClr val="253957"/>
                </a:solidFill>
                <a:latin typeface="Arial Narrow"/>
                <a:ea typeface="Arial Narrow"/>
                <a:cs typeface="Arial Narrow"/>
                <a:sym typeface="Arial Narrow"/>
              </a:defRPr>
            </a:pPr>
            <a:r>
              <a:t>Проблемы, связанные со сроками рассмотрения дела;</a:t>
            </a:r>
          </a:p>
          <a:p>
            <a:pPr marL="457200" indent="-457200" algn="l">
              <a:buSzPct val="100000"/>
              <a:buFont typeface="Arial"/>
              <a:buChar char="•"/>
              <a:defRPr b="1" sz="4300">
                <a:solidFill>
                  <a:srgbClr val="253957"/>
                </a:solidFill>
                <a:latin typeface="Arial Narrow"/>
                <a:ea typeface="Arial Narrow"/>
                <a:cs typeface="Arial Narrow"/>
                <a:sym typeface="Arial Narrow"/>
              </a:defRPr>
            </a:pPr>
            <a:r>
              <a:t>Проблемы, связанные со сроком давности;</a:t>
            </a:r>
          </a:p>
          <a:p>
            <a:pPr marL="457200" indent="-457200" algn="l">
              <a:buSzPct val="100000"/>
              <a:buFont typeface="Arial"/>
              <a:buChar char="•"/>
              <a:defRPr b="1" sz="4300">
                <a:solidFill>
                  <a:srgbClr val="253957"/>
                </a:solidFill>
                <a:latin typeface="Arial Narrow"/>
                <a:ea typeface="Arial Narrow"/>
                <a:cs typeface="Arial Narrow"/>
                <a:sym typeface="Arial Narrow"/>
              </a:defRPr>
            </a:pPr>
            <a:r>
              <a:t>Процедурные несовершенства</a:t>
            </a:r>
            <a:r>
              <a:t>;</a:t>
            </a:r>
          </a:p>
          <a:p>
            <a:pPr marL="457200" indent="-457200" algn="l">
              <a:buSzPct val="100000"/>
              <a:buFont typeface="Arial"/>
              <a:buChar char="•"/>
              <a:defRPr b="1" sz="4300">
                <a:solidFill>
                  <a:srgbClr val="253957"/>
                </a:solidFill>
                <a:latin typeface="Arial Narrow"/>
                <a:ea typeface="Arial Narrow"/>
                <a:cs typeface="Arial Narrow"/>
                <a:sym typeface="Arial Narrow"/>
              </a:defRPr>
            </a:pPr>
            <a:r>
              <a:t>Проблемы, связанные с перечислением штрафа за нарушение права Союза; </a:t>
            </a:r>
          </a:p>
          <a:p>
            <a:pPr marL="457200" indent="-457200" algn="l">
              <a:buSzPct val="100000"/>
              <a:buFont typeface="Arial"/>
              <a:buChar char="•"/>
              <a:defRPr b="1" sz="4300">
                <a:solidFill>
                  <a:srgbClr val="253957"/>
                </a:solidFill>
                <a:latin typeface="Arial Narrow"/>
                <a:ea typeface="Arial Narrow"/>
                <a:cs typeface="Arial Narrow"/>
                <a:sym typeface="Arial Narrow"/>
              </a:defRPr>
            </a:pPr>
            <a:r>
              <a:t>Невозможность привлечь к ответственности иностранное лицо;</a:t>
            </a:r>
          </a:p>
          <a:p>
            <a:pPr marL="457200" indent="-457200" algn="l">
              <a:buSzPct val="100000"/>
              <a:buFont typeface="Arial"/>
              <a:buChar char="•"/>
              <a:defRPr b="1" sz="4300">
                <a:solidFill>
                  <a:srgbClr val="253957"/>
                </a:solidFill>
                <a:latin typeface="Arial Narrow"/>
                <a:ea typeface="Arial Narrow"/>
                <a:cs typeface="Arial Narrow"/>
                <a:sym typeface="Arial Narrow"/>
              </a:defRPr>
            </a:pPr>
            <a:r>
              <a:t>Неясный порядок обжалования решения Комиссии;</a:t>
            </a:r>
          </a:p>
          <a:p>
            <a:pPr marL="457200" indent="-457200" algn="l">
              <a:buSzPct val="100000"/>
              <a:buFont typeface="Arial"/>
              <a:buChar char="•"/>
              <a:defRPr b="1" sz="4300">
                <a:solidFill>
                  <a:srgbClr val="253957"/>
                </a:solidFill>
                <a:latin typeface="Arial Narrow"/>
                <a:ea typeface="Arial Narrow"/>
                <a:cs typeface="Arial Narrow"/>
                <a:sym typeface="Arial Narrow"/>
              </a:defRPr>
            </a:pPr>
            <a:r>
              <a:t>Отсутствие порядка освобождения от ответственности за нарушение общих правил конкуренции на трансграничных рынках. </a:t>
            </a:r>
            <a:endParaRPr cap="all"/>
          </a:p>
        </p:txBody>
      </p:sp>
      <p:sp>
        <p:nvSpPr>
          <p:cNvPr id="135" name="Линия"/>
          <p:cNvSpPr/>
          <p:nvPr/>
        </p:nvSpPr>
        <p:spPr>
          <a:xfrm>
            <a:off x="1201066" y="2214560"/>
            <a:ext cx="21506376" cy="1"/>
          </a:xfrm>
          <a:prstGeom prst="line">
            <a:avLst/>
          </a:prstGeom>
          <a:ln w="12700">
            <a:solidFill>
              <a:srgbClr val="253957"/>
            </a:solidFill>
            <a:miter lim="400000"/>
          </a:ln>
        </p:spPr>
        <p:txBody>
          <a:bodyPr lIns="45718" tIns="45718" rIns="45718" bIns="45718"/>
          <a:lstStyle/>
          <a:p>
            <a:pPr/>
          </a:p>
        </p:txBody>
      </p:sp>
      <p:sp>
        <p:nvSpPr>
          <p:cNvPr id="136" name="Название подразделения, лаборатории, факультета и т.д."/>
          <p:cNvSpPr txBox="1"/>
          <p:nvPr/>
        </p:nvSpPr>
        <p:spPr>
          <a:xfrm>
            <a:off x="11338744" y="956276"/>
            <a:ext cx="11366421" cy="4857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nchor="ctr">
            <a:spAutoFit/>
          </a:bodyPr>
          <a:lstStyle>
            <a:lvl1pPr algn="r">
              <a:defRPr sz="2400">
                <a:solidFill>
                  <a:srgbClr val="253957"/>
                </a:solidFill>
                <a:latin typeface="Arial Narrow"/>
                <a:ea typeface="Arial Narrow"/>
                <a:cs typeface="Arial Narrow"/>
                <a:sym typeface="Arial Narrow"/>
              </a:defRPr>
            </a:lvl1pPr>
          </a:lstStyle>
          <a:p>
            <a:pPr/>
            <a:r>
              <a:t>Институт права и развития ВШЭ-Сколково </a:t>
            </a:r>
          </a:p>
        </p:txBody>
      </p:sp>
      <p:pic>
        <p:nvPicPr>
          <p:cNvPr id="137" name="Изображение" descr="Изображение"/>
          <p:cNvPicPr>
            <a:picLocks noChangeAspect="1"/>
          </p:cNvPicPr>
          <p:nvPr/>
        </p:nvPicPr>
        <p:blipFill>
          <a:blip r:embed="rId2">
            <a:extLst/>
          </a:blip>
          <a:stretch>
            <a:fillRect/>
          </a:stretch>
        </p:blipFill>
        <p:spPr>
          <a:xfrm>
            <a:off x="1226606" y="586180"/>
            <a:ext cx="1199584" cy="1199580"/>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Очень крутой заголовок…"/>
          <p:cNvSpPr txBox="1"/>
          <p:nvPr/>
        </p:nvSpPr>
        <p:spPr>
          <a:xfrm>
            <a:off x="1095858" y="2742929"/>
            <a:ext cx="21506376" cy="104933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spAutoFit/>
          </a:bodyPr>
          <a:lstStyle/>
          <a:p>
            <a:pPr algn="l">
              <a:defRPr b="1" cap="all" sz="6000">
                <a:solidFill>
                  <a:srgbClr val="253957"/>
                </a:solidFill>
                <a:latin typeface="Arial Narrow"/>
                <a:ea typeface="Arial Narrow"/>
                <a:cs typeface="Arial Narrow"/>
                <a:sym typeface="Arial Narrow"/>
              </a:defRPr>
            </a:pPr>
            <a:r>
              <a:t>Рекомендации по совершенствованию права союза по вопросу привлечения к ответственности за нарушение общих правил конкуренции </a:t>
            </a:r>
          </a:p>
          <a:p>
            <a:pPr algn="l">
              <a:defRPr b="1" cap="all" sz="6000">
                <a:solidFill>
                  <a:srgbClr val="253957"/>
                </a:solidFill>
                <a:latin typeface="Arial Narrow"/>
                <a:ea typeface="Arial Narrow"/>
                <a:cs typeface="Arial Narrow"/>
                <a:sym typeface="Arial Narrow"/>
              </a:defRPr>
            </a:pPr>
          </a:p>
          <a:p>
            <a:pPr marL="457200" indent="-457200" algn="l">
              <a:buSzPct val="100000"/>
              <a:buFont typeface="Arial"/>
              <a:buChar char="•"/>
              <a:defRPr b="1" sz="4300">
                <a:solidFill>
                  <a:srgbClr val="253957"/>
                </a:solidFill>
                <a:latin typeface="Arial Narrow"/>
                <a:ea typeface="Arial Narrow"/>
                <a:cs typeface="Arial Narrow"/>
                <a:sym typeface="Arial Narrow"/>
              </a:defRPr>
            </a:pPr>
            <a:r>
              <a:t>Увеличение сроков давности;</a:t>
            </a:r>
          </a:p>
          <a:p>
            <a:pPr marL="457200" indent="-457200" algn="l">
              <a:buSzPct val="100000"/>
              <a:buFont typeface="Arial"/>
              <a:buChar char="•"/>
              <a:defRPr b="1" sz="4300">
                <a:solidFill>
                  <a:srgbClr val="253957"/>
                </a:solidFill>
                <a:latin typeface="Arial Narrow"/>
                <a:ea typeface="Arial Narrow"/>
                <a:cs typeface="Arial Narrow"/>
                <a:sym typeface="Arial Narrow"/>
              </a:defRPr>
            </a:pPr>
            <a:r>
              <a:t>Увеличение сроков рассмотрения дела;</a:t>
            </a:r>
          </a:p>
          <a:p>
            <a:pPr marL="457200" indent="-457200" algn="l">
              <a:buSzPct val="100000"/>
              <a:buFont typeface="Arial"/>
              <a:buChar char="•"/>
              <a:defRPr b="1" sz="4300">
                <a:solidFill>
                  <a:srgbClr val="253957"/>
                </a:solidFill>
                <a:latin typeface="Arial Narrow"/>
                <a:ea typeface="Arial Narrow"/>
                <a:cs typeface="Arial Narrow"/>
                <a:sym typeface="Arial Narrow"/>
              </a:defRPr>
            </a:pPr>
            <a:r>
              <a:t>Закрепление способов надлежащего уведомления лица;</a:t>
            </a:r>
          </a:p>
          <a:p>
            <a:pPr marL="457200" indent="-457200" algn="l">
              <a:buSzPct val="100000"/>
              <a:buFont typeface="Arial"/>
              <a:buChar char="•"/>
              <a:defRPr b="1" sz="4300">
                <a:solidFill>
                  <a:srgbClr val="253957"/>
                </a:solidFill>
                <a:latin typeface="Arial Narrow"/>
                <a:ea typeface="Arial Narrow"/>
                <a:cs typeface="Arial Narrow"/>
                <a:sym typeface="Arial Narrow"/>
              </a:defRPr>
            </a:pPr>
            <a:r>
              <a:t>Закрепление надлежащего способа оформления полномочий представителя лица, участвующего в деле;</a:t>
            </a:r>
          </a:p>
          <a:p>
            <a:pPr marL="457200" indent="-457200" algn="l">
              <a:buSzPct val="100000"/>
              <a:buFont typeface="Arial"/>
              <a:buChar char="•"/>
              <a:defRPr b="1" sz="4300">
                <a:solidFill>
                  <a:srgbClr val="253957"/>
                </a:solidFill>
                <a:latin typeface="Arial Narrow"/>
                <a:ea typeface="Arial Narrow"/>
                <a:cs typeface="Arial Narrow"/>
                <a:sym typeface="Arial Narrow"/>
              </a:defRPr>
            </a:pPr>
            <a:r>
              <a:t>Расширение перечня смягчающих обстоятельств;</a:t>
            </a:r>
          </a:p>
          <a:p>
            <a:pPr marL="457200" indent="-457200" algn="l">
              <a:buSzPct val="100000"/>
              <a:buFont typeface="Arial"/>
              <a:buChar char="•"/>
              <a:defRPr b="1" sz="4300">
                <a:solidFill>
                  <a:srgbClr val="253957"/>
                </a:solidFill>
                <a:latin typeface="Arial Narrow"/>
                <a:ea typeface="Arial Narrow"/>
                <a:cs typeface="Arial Narrow"/>
                <a:sym typeface="Arial Narrow"/>
              </a:defRPr>
            </a:pPr>
            <a:r>
              <a:t>Установление правила перечисления штрафа в бюджет Союза;</a:t>
            </a:r>
          </a:p>
          <a:p>
            <a:pPr marL="457200" indent="-457200" algn="l">
              <a:buSzPct val="100000"/>
              <a:buFont typeface="Arial"/>
              <a:buChar char="•"/>
              <a:defRPr b="1" sz="4300">
                <a:solidFill>
                  <a:srgbClr val="253957"/>
                </a:solidFill>
                <a:latin typeface="Arial Narrow"/>
                <a:ea typeface="Arial Narrow"/>
                <a:cs typeface="Arial Narrow"/>
                <a:sym typeface="Arial Narrow"/>
              </a:defRPr>
            </a:pPr>
            <a:r>
              <a:t>Введение нормы об экстерриториальном применении положений Договора;</a:t>
            </a:r>
          </a:p>
          <a:p>
            <a:pPr marL="457200" indent="-457200" algn="l">
              <a:buSzPct val="100000"/>
              <a:buFont typeface="Arial"/>
              <a:buChar char="•"/>
              <a:defRPr b="1" sz="4300">
                <a:solidFill>
                  <a:srgbClr val="253957"/>
                </a:solidFill>
                <a:latin typeface="Arial Narrow"/>
                <a:ea typeface="Arial Narrow"/>
                <a:cs typeface="Arial Narrow"/>
                <a:sym typeface="Arial Narrow"/>
              </a:defRPr>
            </a:pPr>
            <a:r>
              <a:t>Установление правила обжалования решений Комиссии исключительно в судебном порядке</a:t>
            </a:r>
            <a:r>
              <a:rPr cap="all"/>
              <a:t> </a:t>
            </a:r>
            <a:endParaRPr cap="all"/>
          </a:p>
        </p:txBody>
      </p:sp>
      <p:sp>
        <p:nvSpPr>
          <p:cNvPr id="140" name="Линия"/>
          <p:cNvSpPr/>
          <p:nvPr/>
        </p:nvSpPr>
        <p:spPr>
          <a:xfrm>
            <a:off x="1201066" y="2214559"/>
            <a:ext cx="21506377" cy="4"/>
          </a:xfrm>
          <a:prstGeom prst="line">
            <a:avLst/>
          </a:prstGeom>
          <a:ln w="12700">
            <a:solidFill>
              <a:srgbClr val="253957"/>
            </a:solidFill>
            <a:miter lim="400000"/>
          </a:ln>
        </p:spPr>
        <p:txBody>
          <a:bodyPr lIns="45718" tIns="45718" rIns="45718" bIns="45718"/>
          <a:lstStyle/>
          <a:p>
            <a:pPr/>
          </a:p>
        </p:txBody>
      </p:sp>
      <p:sp>
        <p:nvSpPr>
          <p:cNvPr id="141" name="Название подразделения, лаборатории, факультета и т.д."/>
          <p:cNvSpPr txBox="1"/>
          <p:nvPr/>
        </p:nvSpPr>
        <p:spPr>
          <a:xfrm>
            <a:off x="11338744" y="956276"/>
            <a:ext cx="11366421" cy="4857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nchor="ctr">
            <a:spAutoFit/>
          </a:bodyPr>
          <a:lstStyle>
            <a:lvl1pPr algn="r">
              <a:defRPr sz="2400">
                <a:solidFill>
                  <a:srgbClr val="253957"/>
                </a:solidFill>
                <a:latin typeface="Arial Narrow"/>
                <a:ea typeface="Arial Narrow"/>
                <a:cs typeface="Arial Narrow"/>
                <a:sym typeface="Arial Narrow"/>
              </a:defRPr>
            </a:lvl1pPr>
          </a:lstStyle>
          <a:p>
            <a:pPr/>
            <a:r>
              <a:t>Институт права и развития ВШЭ-Сколково </a:t>
            </a:r>
          </a:p>
        </p:txBody>
      </p:sp>
      <p:pic>
        <p:nvPicPr>
          <p:cNvPr id="142" name="Изображение" descr="Изображение"/>
          <p:cNvPicPr>
            <a:picLocks noChangeAspect="1"/>
          </p:cNvPicPr>
          <p:nvPr/>
        </p:nvPicPr>
        <p:blipFill>
          <a:blip r:embed="rId2">
            <a:extLst/>
          </a:blip>
          <a:stretch>
            <a:fillRect/>
          </a:stretch>
        </p:blipFill>
        <p:spPr>
          <a:xfrm>
            <a:off x="1226606" y="586180"/>
            <a:ext cx="1199584" cy="1199580"/>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Очень крутой заголовок…"/>
          <p:cNvSpPr txBox="1"/>
          <p:nvPr/>
        </p:nvSpPr>
        <p:spPr>
          <a:xfrm>
            <a:off x="1095858" y="2742929"/>
            <a:ext cx="21506376" cy="80295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spAutoFit/>
          </a:bodyPr>
          <a:lstStyle/>
          <a:p>
            <a:pPr algn="l">
              <a:defRPr b="1" cap="all" sz="6000">
                <a:solidFill>
                  <a:srgbClr val="253957"/>
                </a:solidFill>
                <a:latin typeface="Arial Narrow"/>
                <a:ea typeface="Arial Narrow"/>
                <a:cs typeface="Arial Narrow"/>
                <a:sym typeface="Arial Narrow"/>
              </a:defRPr>
            </a:pPr>
            <a:r>
              <a:t>Увеличение сроков давности </a:t>
            </a:r>
          </a:p>
          <a:p>
            <a:pPr algn="l">
              <a:defRPr b="1" cap="all" sz="6000">
                <a:solidFill>
                  <a:srgbClr val="253957"/>
                </a:solidFill>
                <a:latin typeface="Arial Narrow"/>
                <a:ea typeface="Arial Narrow"/>
                <a:cs typeface="Arial Narrow"/>
                <a:sym typeface="Arial Narrow"/>
              </a:defRPr>
            </a:pPr>
          </a:p>
          <a:p>
            <a:pPr indent="360045" algn="just" defTabSz="449580">
              <a:defRPr sz="6000">
                <a:uFill>
                  <a:solidFill>
                    <a:srgbClr val="000000"/>
                  </a:solidFill>
                </a:uFill>
                <a:latin typeface="Arial Narrow"/>
                <a:ea typeface="Arial Narrow"/>
                <a:cs typeface="Arial Narrow"/>
                <a:sym typeface="Arial Narrow"/>
              </a:defRPr>
            </a:pPr>
            <a:r>
              <a:t>Сроки давности, установленные в конкурентном законодательстве, имеют принципиальное значение для эффективности правоприменения.</a:t>
            </a:r>
          </a:p>
          <a:p>
            <a:pPr indent="360045" algn="just" defTabSz="449580">
              <a:defRPr sz="6000">
                <a:uFill>
                  <a:solidFill>
                    <a:srgbClr val="000000"/>
                  </a:solidFill>
                </a:uFill>
                <a:latin typeface="Arial Narrow"/>
                <a:ea typeface="Arial Narrow"/>
                <a:cs typeface="Arial Narrow"/>
                <a:sym typeface="Arial Narrow"/>
              </a:defRPr>
            </a:pPr>
          </a:p>
          <a:p>
            <a:pPr indent="360045" algn="just" defTabSz="449580">
              <a:defRPr sz="6000">
                <a:uFill>
                  <a:solidFill>
                    <a:srgbClr val="000000"/>
                  </a:solidFill>
                </a:uFill>
                <a:latin typeface="Arial Narrow"/>
                <a:ea typeface="Arial Narrow"/>
                <a:cs typeface="Arial Narrow"/>
                <a:sym typeface="Arial Narrow"/>
              </a:defRPr>
            </a:pPr>
            <a:r>
              <a:t>Следуя примерам США, Японии и стран Европейского союза, полагаем необходимым увеличить данный срок </a:t>
            </a:r>
            <a:r>
              <a:rPr b="1"/>
              <a:t>до 5 лет </a:t>
            </a:r>
            <a:r>
              <a:t>в целях увеличения эффективности правоприменительной практики Комиссии</a:t>
            </a:r>
          </a:p>
        </p:txBody>
      </p:sp>
      <p:sp>
        <p:nvSpPr>
          <p:cNvPr id="145" name="Линия"/>
          <p:cNvSpPr/>
          <p:nvPr/>
        </p:nvSpPr>
        <p:spPr>
          <a:xfrm>
            <a:off x="1201066" y="2214559"/>
            <a:ext cx="21506377" cy="4"/>
          </a:xfrm>
          <a:prstGeom prst="line">
            <a:avLst/>
          </a:prstGeom>
          <a:ln w="12700">
            <a:solidFill>
              <a:srgbClr val="253957"/>
            </a:solidFill>
            <a:miter lim="400000"/>
          </a:ln>
        </p:spPr>
        <p:txBody>
          <a:bodyPr lIns="45718" tIns="45718" rIns="45718" bIns="45718"/>
          <a:lstStyle/>
          <a:p>
            <a:pPr/>
          </a:p>
        </p:txBody>
      </p:sp>
      <p:sp>
        <p:nvSpPr>
          <p:cNvPr id="146" name="Название подразделения, лаборатории, факультета и т.д."/>
          <p:cNvSpPr txBox="1"/>
          <p:nvPr/>
        </p:nvSpPr>
        <p:spPr>
          <a:xfrm>
            <a:off x="11338744" y="956276"/>
            <a:ext cx="11366421" cy="4857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nchor="ctr">
            <a:spAutoFit/>
          </a:bodyPr>
          <a:lstStyle>
            <a:lvl1pPr algn="r">
              <a:defRPr sz="2400">
                <a:solidFill>
                  <a:srgbClr val="253957"/>
                </a:solidFill>
                <a:latin typeface="Arial Narrow"/>
                <a:ea typeface="Arial Narrow"/>
                <a:cs typeface="Arial Narrow"/>
                <a:sym typeface="Arial Narrow"/>
              </a:defRPr>
            </a:lvl1pPr>
          </a:lstStyle>
          <a:p>
            <a:pPr/>
            <a:r>
              <a:t>Институт права и развития ВШЭ-Сколково </a:t>
            </a:r>
          </a:p>
        </p:txBody>
      </p:sp>
      <p:pic>
        <p:nvPicPr>
          <p:cNvPr id="147" name="Изображение" descr="Изображение"/>
          <p:cNvPicPr>
            <a:picLocks noChangeAspect="1"/>
          </p:cNvPicPr>
          <p:nvPr/>
        </p:nvPicPr>
        <p:blipFill>
          <a:blip r:embed="rId2">
            <a:extLst/>
          </a:blip>
          <a:stretch>
            <a:fillRect/>
          </a:stretch>
        </p:blipFill>
        <p:spPr>
          <a:xfrm>
            <a:off x="1226606" y="586180"/>
            <a:ext cx="1199584" cy="1199580"/>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Очень крутой заголовок…"/>
          <p:cNvSpPr txBox="1"/>
          <p:nvPr/>
        </p:nvSpPr>
        <p:spPr>
          <a:xfrm>
            <a:off x="1095858" y="2742929"/>
            <a:ext cx="21506376" cy="13518541"/>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spAutoFit/>
          </a:bodyPr>
          <a:lstStyle/>
          <a:p>
            <a:pPr algn="l">
              <a:defRPr b="1" cap="all" sz="6000">
                <a:solidFill>
                  <a:srgbClr val="253957"/>
                </a:solidFill>
                <a:latin typeface="Arial Narrow"/>
                <a:ea typeface="Arial Narrow"/>
                <a:cs typeface="Arial Narrow"/>
                <a:sym typeface="Arial Narrow"/>
              </a:defRPr>
            </a:pPr>
            <a:r>
              <a:t>Увеличение сроков рассмотрения дела</a:t>
            </a:r>
          </a:p>
          <a:p>
            <a:pPr algn="l">
              <a:defRPr b="1" cap="all" sz="6000">
                <a:solidFill>
                  <a:srgbClr val="253957"/>
                </a:solidFill>
                <a:latin typeface="Arial Narrow"/>
                <a:ea typeface="Arial Narrow"/>
                <a:cs typeface="Arial Narrow"/>
                <a:sym typeface="Arial Narrow"/>
              </a:defRPr>
            </a:pPr>
          </a:p>
          <a:p>
            <a:pPr indent="360045" algn="just" defTabSz="449580">
              <a:defRPr sz="6000">
                <a:uFill>
                  <a:solidFill>
                    <a:srgbClr val="000000"/>
                  </a:solidFill>
                </a:uFill>
                <a:latin typeface="Arial Narrow"/>
                <a:ea typeface="Arial Narrow"/>
                <a:cs typeface="Arial Narrow"/>
                <a:sym typeface="Arial Narrow"/>
              </a:defRPr>
            </a:pPr>
            <a:r>
              <a:t>Наделение антимонопольных органов разумными сроками рассмотрения антимонопольного дела является одним из важнейших элементов успешной системы правоприменения. </a:t>
            </a:r>
          </a:p>
          <a:p>
            <a:pPr indent="360045" algn="just" defTabSz="449580">
              <a:defRPr sz="6000">
                <a:uFill>
                  <a:solidFill>
                    <a:srgbClr val="000000"/>
                  </a:solidFill>
                </a:uFill>
                <a:latin typeface="Arial Narrow"/>
                <a:ea typeface="Arial Narrow"/>
                <a:cs typeface="Arial Narrow"/>
                <a:sym typeface="Arial Narrow"/>
              </a:defRPr>
            </a:pPr>
          </a:p>
          <a:p>
            <a:pPr indent="360045" algn="just" defTabSz="449580">
              <a:defRPr sz="6000">
                <a:uFill>
                  <a:solidFill>
                    <a:srgbClr val="000000"/>
                  </a:solidFill>
                </a:uFill>
                <a:latin typeface="Arial Narrow"/>
                <a:ea typeface="Arial Narrow"/>
                <a:cs typeface="Arial Narrow"/>
                <a:sym typeface="Arial Narrow"/>
              </a:defRPr>
            </a:pPr>
            <a:r>
              <a:t>Срок рассмотрения дела должен быть лимитирован, однако </a:t>
            </a:r>
            <a:r>
              <a:rPr b="1"/>
              <a:t>должен составлять больше 120 дней,</a:t>
            </a:r>
            <a:r>
              <a:t> которые сегодня закреплены в праве Союза. При этом вводить увеличение сроков рассмотрения дела возможно </a:t>
            </a:r>
            <a:r>
              <a:rPr b="1"/>
              <a:t>поэтапно (начиная с возможности продления рассмотрения дела дважды на 60 дней)</a:t>
            </a:r>
            <a:r>
              <a:t>. </a:t>
            </a:r>
          </a:p>
          <a:p>
            <a:pPr indent="360045" algn="just" defTabSz="449580">
              <a:lnSpc>
                <a:spcPct val="150000"/>
              </a:lnSpc>
              <a:defRPr sz="1400">
                <a:uFill>
                  <a:solidFill>
                    <a:srgbClr val="000000"/>
                  </a:solidFill>
                </a:uFill>
                <a:latin typeface="Times New Roman"/>
                <a:ea typeface="Times New Roman"/>
                <a:cs typeface="Times New Roman"/>
                <a:sym typeface="Times New Roman"/>
              </a:defRPr>
            </a:pPr>
          </a:p>
          <a:p>
            <a:pPr indent="360045" algn="just" defTabSz="449580">
              <a:lnSpc>
                <a:spcPct val="150000"/>
              </a:lnSpc>
              <a:defRPr b="1" cap="all" sz="6000">
                <a:solidFill>
                  <a:srgbClr val="253957"/>
                </a:solidFill>
                <a:uFill>
                  <a:solidFill>
                    <a:srgbClr val="000000"/>
                  </a:solidFill>
                </a:uFill>
                <a:latin typeface="Arial Narrow"/>
                <a:ea typeface="Arial Narrow"/>
                <a:cs typeface="Arial Narrow"/>
                <a:sym typeface="Arial Narrow"/>
              </a:defRPr>
            </a:pPr>
          </a:p>
          <a:p>
            <a:pPr algn="l">
              <a:defRPr b="1" cap="all" sz="6000">
                <a:solidFill>
                  <a:srgbClr val="253957"/>
                </a:solidFill>
                <a:latin typeface="Arial Narrow"/>
                <a:ea typeface="Arial Narrow"/>
                <a:cs typeface="Arial Narrow"/>
                <a:sym typeface="Arial Narrow"/>
              </a:defRPr>
            </a:pPr>
          </a:p>
          <a:p>
            <a:pPr marL="457200" indent="-457200" algn="l">
              <a:buSzPct val="100000"/>
              <a:buFont typeface="Arial"/>
              <a:buChar char="•"/>
              <a:defRPr b="1" cap="all" sz="4300">
                <a:solidFill>
                  <a:srgbClr val="253957"/>
                </a:solidFill>
                <a:latin typeface="Arial Narrow"/>
                <a:ea typeface="Arial Narrow"/>
                <a:cs typeface="Arial Narrow"/>
                <a:sym typeface="Arial Narrow"/>
              </a:defRPr>
            </a:pPr>
          </a:p>
        </p:txBody>
      </p:sp>
      <p:sp>
        <p:nvSpPr>
          <p:cNvPr id="150" name="Линия"/>
          <p:cNvSpPr/>
          <p:nvPr/>
        </p:nvSpPr>
        <p:spPr>
          <a:xfrm>
            <a:off x="1201066" y="2214559"/>
            <a:ext cx="21506377" cy="4"/>
          </a:xfrm>
          <a:prstGeom prst="line">
            <a:avLst/>
          </a:prstGeom>
          <a:ln w="12700">
            <a:solidFill>
              <a:srgbClr val="253957"/>
            </a:solidFill>
            <a:miter lim="400000"/>
          </a:ln>
        </p:spPr>
        <p:txBody>
          <a:bodyPr lIns="45718" tIns="45718" rIns="45718" bIns="45718"/>
          <a:lstStyle/>
          <a:p>
            <a:pPr/>
          </a:p>
        </p:txBody>
      </p:sp>
      <p:sp>
        <p:nvSpPr>
          <p:cNvPr id="151" name="Название подразделения, лаборатории, факультета и т.д."/>
          <p:cNvSpPr txBox="1"/>
          <p:nvPr/>
        </p:nvSpPr>
        <p:spPr>
          <a:xfrm>
            <a:off x="11338744" y="956276"/>
            <a:ext cx="11366421" cy="4857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nchor="ctr">
            <a:spAutoFit/>
          </a:bodyPr>
          <a:lstStyle>
            <a:lvl1pPr algn="r">
              <a:defRPr sz="2400">
                <a:solidFill>
                  <a:srgbClr val="253957"/>
                </a:solidFill>
                <a:latin typeface="Arial Narrow"/>
                <a:ea typeface="Arial Narrow"/>
                <a:cs typeface="Arial Narrow"/>
                <a:sym typeface="Arial Narrow"/>
              </a:defRPr>
            </a:lvl1pPr>
          </a:lstStyle>
          <a:p>
            <a:pPr/>
            <a:r>
              <a:t>Институт права и развития ВШЭ-Сколково </a:t>
            </a:r>
          </a:p>
        </p:txBody>
      </p:sp>
      <p:pic>
        <p:nvPicPr>
          <p:cNvPr id="152" name="Изображение" descr="Изображение"/>
          <p:cNvPicPr>
            <a:picLocks noChangeAspect="1"/>
          </p:cNvPicPr>
          <p:nvPr/>
        </p:nvPicPr>
        <p:blipFill>
          <a:blip r:embed="rId2">
            <a:extLst/>
          </a:blip>
          <a:stretch>
            <a:fillRect/>
          </a:stretch>
        </p:blipFill>
        <p:spPr>
          <a:xfrm>
            <a:off x="1226606" y="586180"/>
            <a:ext cx="1199584" cy="1199580"/>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Очень крутой заголовок…"/>
          <p:cNvSpPr txBox="1"/>
          <p:nvPr/>
        </p:nvSpPr>
        <p:spPr>
          <a:xfrm>
            <a:off x="1095858" y="2742929"/>
            <a:ext cx="21506376" cy="104044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spAutoFit/>
          </a:bodyPr>
          <a:lstStyle/>
          <a:p>
            <a:pPr algn="l">
              <a:defRPr b="1" cap="all" sz="6000">
                <a:solidFill>
                  <a:srgbClr val="253957"/>
                </a:solidFill>
                <a:latin typeface="Arial Narrow"/>
                <a:ea typeface="Arial Narrow"/>
                <a:cs typeface="Arial Narrow"/>
                <a:sym typeface="Arial Narrow"/>
              </a:defRPr>
            </a:pPr>
            <a:r>
              <a:t>ЗАКРЕПЛЕНИЕ СПОСОБОВ НАДЛЕЖАЩЕГО УВЕДОМЛЕНИЯ ЛИЦА</a:t>
            </a:r>
          </a:p>
          <a:p>
            <a:pPr algn="l">
              <a:defRPr b="1" cap="all" sz="6000">
                <a:solidFill>
                  <a:srgbClr val="253957"/>
                </a:solidFill>
                <a:latin typeface="Arial Narrow"/>
                <a:ea typeface="Arial Narrow"/>
                <a:cs typeface="Arial Narrow"/>
                <a:sym typeface="Arial Narrow"/>
              </a:defRPr>
            </a:pPr>
          </a:p>
          <a:p>
            <a:pPr indent="360045" algn="just" defTabSz="449580">
              <a:defRPr sz="6000">
                <a:uFill>
                  <a:solidFill>
                    <a:srgbClr val="000000"/>
                  </a:solidFill>
                </a:uFill>
                <a:latin typeface="Arial Narrow"/>
                <a:ea typeface="Arial Narrow"/>
                <a:cs typeface="Arial Narrow"/>
                <a:sym typeface="Arial Narrow"/>
              </a:defRPr>
            </a:pPr>
            <a:r>
              <a:t>Надлежащее уведомление лица о правоприменительных действиях позволяет лицу реализовать свое неотъемлемое </a:t>
            </a:r>
            <a:r>
              <a:rPr b="1"/>
              <a:t>право на защиту.</a:t>
            </a:r>
            <a:r>
              <a:t> </a:t>
            </a:r>
          </a:p>
          <a:p>
            <a:pPr indent="360045" algn="just" defTabSz="449580">
              <a:defRPr sz="6000">
                <a:uFill>
                  <a:solidFill>
                    <a:srgbClr val="000000"/>
                  </a:solidFill>
                </a:uFill>
                <a:latin typeface="Arial Narrow"/>
                <a:ea typeface="Arial Narrow"/>
                <a:cs typeface="Arial Narrow"/>
                <a:sym typeface="Arial Narrow"/>
              </a:defRPr>
            </a:pPr>
          </a:p>
          <a:p>
            <a:pPr indent="360045" algn="just" defTabSz="449580">
              <a:defRPr sz="6000">
                <a:uFill>
                  <a:solidFill>
                    <a:srgbClr val="000000"/>
                  </a:solidFill>
                </a:uFill>
                <a:latin typeface="Arial Narrow"/>
                <a:ea typeface="Arial Narrow"/>
                <a:cs typeface="Arial Narrow"/>
                <a:sym typeface="Arial Narrow"/>
              </a:defRPr>
            </a:pPr>
            <a:r>
              <a:t>	В данном контексте считаем важным закрепить в праве Союза </a:t>
            </a:r>
            <a:r>
              <a:rPr b="1"/>
              <a:t>способы надлежащего уведомления лица о возбуждении и рассмотрении дела</a:t>
            </a:r>
            <a:r>
              <a:t> (доставка определения о возбуждении и рассмотрении дела нарочно с вручением под роспись; доставка заказным письмом с уведомлением о вручении; направлением посредством электронной почты с уведомлением о прочтении). </a:t>
            </a:r>
          </a:p>
        </p:txBody>
      </p:sp>
      <p:sp>
        <p:nvSpPr>
          <p:cNvPr id="155" name="Линия"/>
          <p:cNvSpPr/>
          <p:nvPr/>
        </p:nvSpPr>
        <p:spPr>
          <a:xfrm>
            <a:off x="1201066" y="2214559"/>
            <a:ext cx="21506377" cy="4"/>
          </a:xfrm>
          <a:prstGeom prst="line">
            <a:avLst/>
          </a:prstGeom>
          <a:ln w="12700">
            <a:solidFill>
              <a:srgbClr val="253957"/>
            </a:solidFill>
            <a:miter lim="400000"/>
          </a:ln>
        </p:spPr>
        <p:txBody>
          <a:bodyPr lIns="45718" tIns="45718" rIns="45718" bIns="45718"/>
          <a:lstStyle/>
          <a:p>
            <a:pPr/>
          </a:p>
        </p:txBody>
      </p:sp>
      <p:sp>
        <p:nvSpPr>
          <p:cNvPr id="156" name="Название подразделения, лаборатории, факультета и т.д."/>
          <p:cNvSpPr txBox="1"/>
          <p:nvPr/>
        </p:nvSpPr>
        <p:spPr>
          <a:xfrm>
            <a:off x="11338744" y="956276"/>
            <a:ext cx="11366421" cy="4857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nchor="ctr">
            <a:spAutoFit/>
          </a:bodyPr>
          <a:lstStyle>
            <a:lvl1pPr algn="r">
              <a:defRPr sz="2400">
                <a:solidFill>
                  <a:srgbClr val="253957"/>
                </a:solidFill>
                <a:latin typeface="Arial Narrow"/>
                <a:ea typeface="Arial Narrow"/>
                <a:cs typeface="Arial Narrow"/>
                <a:sym typeface="Arial Narrow"/>
              </a:defRPr>
            </a:lvl1pPr>
          </a:lstStyle>
          <a:p>
            <a:pPr/>
            <a:r>
              <a:t>Институт права и развития ВШЭ-Сколково </a:t>
            </a:r>
          </a:p>
        </p:txBody>
      </p:sp>
      <p:pic>
        <p:nvPicPr>
          <p:cNvPr id="157" name="Изображение" descr="Изображение"/>
          <p:cNvPicPr>
            <a:picLocks noChangeAspect="1"/>
          </p:cNvPicPr>
          <p:nvPr/>
        </p:nvPicPr>
        <p:blipFill>
          <a:blip r:embed="rId2">
            <a:extLst/>
          </a:blip>
          <a:stretch>
            <a:fillRect/>
          </a:stretch>
        </p:blipFill>
        <p:spPr>
          <a:xfrm>
            <a:off x="1226606" y="586180"/>
            <a:ext cx="1199584" cy="1199580"/>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Очень крутой заголовок…"/>
          <p:cNvSpPr txBox="1"/>
          <p:nvPr/>
        </p:nvSpPr>
        <p:spPr>
          <a:xfrm>
            <a:off x="1095858" y="2742929"/>
            <a:ext cx="21506376" cy="10000268"/>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spAutoFit/>
          </a:bodyPr>
          <a:lstStyle/>
          <a:p>
            <a:pPr algn="l">
              <a:defRPr b="1" cap="all" sz="6000">
                <a:solidFill>
                  <a:srgbClr val="253957"/>
                </a:solidFill>
                <a:latin typeface="Arial Narrow"/>
                <a:ea typeface="Arial Narrow"/>
                <a:cs typeface="Arial Narrow"/>
                <a:sym typeface="Arial Narrow"/>
              </a:defRPr>
            </a:pPr>
            <a:r>
              <a:t>ЗАКРЕПЛЕНИЕ надлежащего СПОСОБа оформления полномочий представителя</a:t>
            </a:r>
          </a:p>
          <a:p>
            <a:pPr algn="l">
              <a:defRPr b="1" cap="all" sz="6000">
                <a:solidFill>
                  <a:srgbClr val="253957"/>
                </a:solidFill>
                <a:latin typeface="Arial Narrow"/>
                <a:ea typeface="Arial Narrow"/>
                <a:cs typeface="Arial Narrow"/>
                <a:sym typeface="Arial Narrow"/>
              </a:defRPr>
            </a:pPr>
          </a:p>
          <a:p>
            <a:pPr indent="360045" algn="just" defTabSz="449580">
              <a:defRPr>
                <a:uFill>
                  <a:solidFill>
                    <a:srgbClr val="000000"/>
                  </a:solidFill>
                </a:uFill>
                <a:latin typeface="Arial Narrow"/>
                <a:ea typeface="Arial Narrow"/>
                <a:cs typeface="Arial Narrow"/>
                <a:sym typeface="Arial Narrow"/>
              </a:defRPr>
            </a:pPr>
            <a:r>
              <a:t>В настоящее время представители лиц, участвующих в деле, могут принимать участие в рассмотрении дела при оформлении их полномочий в соответствии с законодательством государств-членов.</a:t>
            </a:r>
          </a:p>
          <a:p>
            <a:pPr indent="360045" algn="just" defTabSz="449580">
              <a:defRPr>
                <a:uFill>
                  <a:solidFill>
                    <a:srgbClr val="000000"/>
                  </a:solidFill>
                </a:uFill>
                <a:latin typeface="Arial Narrow"/>
                <a:ea typeface="Arial Narrow"/>
                <a:cs typeface="Arial Narrow"/>
                <a:sym typeface="Arial Narrow"/>
              </a:defRPr>
            </a:pPr>
            <a:r>
              <a:t>Полагаем, что такой принцип не будет способствовать формированию единой правоприменительной практики.</a:t>
            </a:r>
          </a:p>
          <a:p>
            <a:pPr indent="360045" algn="just" defTabSz="449580">
              <a:defRPr>
                <a:uFill>
                  <a:solidFill>
                    <a:srgbClr val="000000"/>
                  </a:solidFill>
                </a:uFill>
                <a:latin typeface="Arial Narrow"/>
                <a:ea typeface="Arial Narrow"/>
                <a:cs typeface="Arial Narrow"/>
                <a:sym typeface="Arial Narrow"/>
              </a:defRPr>
            </a:pPr>
            <a:r>
              <a:t>Полагали бы возможным закрепить в соответствующем Порядке </a:t>
            </a:r>
            <a:r>
              <a:rPr b="1"/>
              <a:t>унифицированные требования к оформлению полномочий представителя </a:t>
            </a:r>
            <a:r>
              <a:t>(например, посредством доверенности, заверенной подписью и печатью лица, участвующего в деле, и содержащей информацию о сроке ее действия и полномочиях представителя).</a:t>
            </a:r>
            <a:r>
              <a:rPr i="1"/>
              <a:t> </a:t>
            </a:r>
            <a:endParaRPr>
              <a:latin typeface="Times New Roman"/>
              <a:ea typeface="Times New Roman"/>
              <a:cs typeface="Times New Roman"/>
              <a:sym typeface="Times New Roman"/>
            </a:endParaRPr>
          </a:p>
        </p:txBody>
      </p:sp>
      <p:sp>
        <p:nvSpPr>
          <p:cNvPr id="160" name="Линия"/>
          <p:cNvSpPr/>
          <p:nvPr/>
        </p:nvSpPr>
        <p:spPr>
          <a:xfrm>
            <a:off x="1201066" y="2214559"/>
            <a:ext cx="21506377" cy="4"/>
          </a:xfrm>
          <a:prstGeom prst="line">
            <a:avLst/>
          </a:prstGeom>
          <a:ln w="12700">
            <a:solidFill>
              <a:srgbClr val="253957"/>
            </a:solidFill>
            <a:miter lim="400000"/>
          </a:ln>
        </p:spPr>
        <p:txBody>
          <a:bodyPr lIns="45718" tIns="45718" rIns="45718" bIns="45718"/>
          <a:lstStyle/>
          <a:p>
            <a:pPr/>
          </a:p>
        </p:txBody>
      </p:sp>
      <p:sp>
        <p:nvSpPr>
          <p:cNvPr id="161" name="Название подразделения, лаборатории, факультета и т.д."/>
          <p:cNvSpPr txBox="1"/>
          <p:nvPr/>
        </p:nvSpPr>
        <p:spPr>
          <a:xfrm>
            <a:off x="11338744" y="956276"/>
            <a:ext cx="11366421" cy="485767"/>
          </a:xfrm>
          <a:prstGeom prst="rect">
            <a:avLst/>
          </a:prstGeom>
          <a:ln w="12700">
            <a:miter lim="400000"/>
          </a:ln>
          <a:extLst>
            <a:ext uri="{C572A759-6A51-4108-AA02-DFA0A04FC94B}">
              <ma14:wrappingTextBoxFlag xmlns:ma14="http://schemas.microsoft.com/office/mac/drawingml/2011/main" val="1"/>
            </a:ext>
          </a:extLst>
        </p:spPr>
        <p:txBody>
          <a:bodyPr lIns="71433" tIns="71433" rIns="71433" bIns="71433" anchor="ctr">
            <a:spAutoFit/>
          </a:bodyPr>
          <a:lstStyle>
            <a:lvl1pPr algn="r">
              <a:defRPr sz="2400">
                <a:solidFill>
                  <a:srgbClr val="253957"/>
                </a:solidFill>
                <a:latin typeface="Arial Narrow"/>
                <a:ea typeface="Arial Narrow"/>
                <a:cs typeface="Arial Narrow"/>
                <a:sym typeface="Arial Narrow"/>
              </a:defRPr>
            </a:lvl1pPr>
          </a:lstStyle>
          <a:p>
            <a:pPr/>
            <a:r>
              <a:t>Институт права и развития ВШЭ-Сколково </a:t>
            </a:r>
          </a:p>
        </p:txBody>
      </p:sp>
      <p:pic>
        <p:nvPicPr>
          <p:cNvPr id="162" name="Изображение" descr="Изображение"/>
          <p:cNvPicPr>
            <a:picLocks noChangeAspect="1"/>
          </p:cNvPicPr>
          <p:nvPr/>
        </p:nvPicPr>
        <p:blipFill>
          <a:blip r:embed="rId2">
            <a:extLst/>
          </a:blip>
          <a:stretch>
            <a:fillRect/>
          </a:stretch>
        </p:blipFill>
        <p:spPr>
          <a:xfrm>
            <a:off x="1226606" y="586180"/>
            <a:ext cx="1199584" cy="1199580"/>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50000"/>
              </a:srgbClr>
            </a:outerShdw>
          </a:effectLst>
        </a:effectStyle>
        <a:effectStyle>
          <a:effectLst>
            <a:outerShdw sx="100000" sy="100000" kx="0" ky="0" algn="b" rotWithShape="0" blurRad="50800" dist="25400" dir="5400000">
              <a:srgbClr val="000000">
                <a:alpha val="50000"/>
              </a:srgbClr>
            </a:outerShdw>
          </a:effectLst>
        </a:effectStyle>
        <a:effectStyle>
          <a:effectLst>
            <a:outerShdw sx="100000" sy="100000" kx="0" ky="0" algn="b" rotWithShape="0" blurRad="508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50800" dist="25400" dir="5400000">
            <a:srgbClr val="000000">
              <a:alpha val="50000"/>
            </a:srgbClr>
          </a:outerShdw>
        </a:effectLst>
        <a:sp3d/>
      </a:spPr>
      <a:bodyPr rot="0" spcFirstLastPara="1" vertOverflow="overflow" horzOverflow="overflow" vert="horz" wrap="square" lIns="71433" tIns="71433" rIns="71433" bIns="71433" numCol="1" spcCol="38100" rtlCol="0" anchor="ctr" upright="0">
        <a:spAutoFit/>
      </a:bodyPr>
      <a:lstStyle>
        <a:defPPr marL="0" marR="0" indent="0" algn="ctr" defTabSz="821529"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508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3" tIns="71433" rIns="71433" bIns="71433" numCol="1" spcCol="38100" rtlCol="0" anchor="ctr" upright="0">
        <a:spAutoFit/>
      </a:bodyPr>
      <a:lstStyle>
        <a:defPPr marL="0" marR="0" indent="0" algn="ctr" defTabSz="821529"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50000"/>
              </a:srgbClr>
            </a:outerShdw>
          </a:effectLst>
        </a:effectStyle>
        <a:effectStyle>
          <a:effectLst>
            <a:outerShdw sx="100000" sy="100000" kx="0" ky="0" algn="b" rotWithShape="0" blurRad="50800" dist="25400" dir="5400000">
              <a:srgbClr val="000000">
                <a:alpha val="50000"/>
              </a:srgbClr>
            </a:outerShdw>
          </a:effectLst>
        </a:effectStyle>
        <a:effectStyle>
          <a:effectLst>
            <a:outerShdw sx="100000" sy="100000" kx="0" ky="0" algn="b" rotWithShape="0" blurRad="508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50800" dist="25400" dir="5400000">
            <a:srgbClr val="000000">
              <a:alpha val="50000"/>
            </a:srgbClr>
          </a:outerShdw>
        </a:effectLst>
        <a:sp3d/>
      </a:spPr>
      <a:bodyPr rot="0" spcFirstLastPara="1" vertOverflow="overflow" horzOverflow="overflow" vert="horz" wrap="square" lIns="71433" tIns="71433" rIns="71433" bIns="71433" numCol="1" spcCol="38100" rtlCol="0" anchor="ctr" upright="0">
        <a:spAutoFit/>
      </a:bodyPr>
      <a:lstStyle>
        <a:defPPr marL="0" marR="0" indent="0" algn="ctr" defTabSz="821529"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508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3" tIns="71433" rIns="71433" bIns="71433" numCol="1" spcCol="38100" rtlCol="0" anchor="ctr" upright="0">
        <a:spAutoFit/>
      </a:bodyPr>
      <a:lstStyle>
        <a:defPPr marL="0" marR="0" indent="0" algn="ctr" defTabSz="821529"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