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58" r:id="rId10"/>
    <p:sldId id="292" r:id="rId11"/>
    <p:sldId id="293" r:id="rId12"/>
  </p:sldIdLst>
  <p:sldSz cx="9144000" cy="5143500" type="screen16x9"/>
  <p:notesSz cx="6858000" cy="9144000"/>
  <p:embeddedFontLst>
    <p:embeddedFont>
      <p:font typeface="Libre Baskerville" charset="0"/>
      <p:regular r:id="rId14"/>
      <p:bold r:id="rId15"/>
      <p:italic r:id="rId16"/>
    </p:embeddedFont>
    <p:embeddedFont>
      <p:font typeface="Cinzel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7BE79C-B8FC-4E26-83D2-FB3E24E15CB8}">
  <a:tblStyle styleId="{1A7BE79C-B8FC-4E26-83D2-FB3E24E15C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29" autoAdjust="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602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62175" y="785200"/>
            <a:ext cx="7418913" cy="3572912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350936" y="424375"/>
            <a:ext cx="442142" cy="612195"/>
          </a:xfrm>
          <a:custGeom>
            <a:avLst/>
            <a:gdLst/>
            <a:ahLst/>
            <a:cxnLst/>
            <a:rect l="0" t="0" r="0" b="0"/>
            <a:pathLst>
              <a:path w="24448" h="33851" extrusionOk="0">
                <a:moveTo>
                  <a:pt x="7899" y="1881"/>
                </a:moveTo>
                <a:lnTo>
                  <a:pt x="8369" y="2821"/>
                </a:lnTo>
                <a:lnTo>
                  <a:pt x="7711" y="4138"/>
                </a:lnTo>
                <a:lnTo>
                  <a:pt x="6864" y="4984"/>
                </a:lnTo>
                <a:lnTo>
                  <a:pt x="6676" y="5266"/>
                </a:lnTo>
                <a:lnTo>
                  <a:pt x="6582" y="5642"/>
                </a:lnTo>
                <a:lnTo>
                  <a:pt x="6676" y="6018"/>
                </a:lnTo>
                <a:lnTo>
                  <a:pt x="6864" y="6300"/>
                </a:lnTo>
                <a:lnTo>
                  <a:pt x="7523" y="6958"/>
                </a:lnTo>
                <a:lnTo>
                  <a:pt x="7523" y="9027"/>
                </a:lnTo>
                <a:lnTo>
                  <a:pt x="6206" y="10343"/>
                </a:lnTo>
                <a:lnTo>
                  <a:pt x="4702" y="10343"/>
                </a:lnTo>
                <a:lnTo>
                  <a:pt x="4702" y="6864"/>
                </a:lnTo>
                <a:lnTo>
                  <a:pt x="5548" y="5172"/>
                </a:lnTo>
                <a:lnTo>
                  <a:pt x="5642" y="4984"/>
                </a:lnTo>
                <a:lnTo>
                  <a:pt x="5642" y="4702"/>
                </a:lnTo>
                <a:lnTo>
                  <a:pt x="5642" y="3103"/>
                </a:lnTo>
                <a:lnTo>
                  <a:pt x="6206" y="1881"/>
                </a:lnTo>
                <a:close/>
                <a:moveTo>
                  <a:pt x="9403" y="8087"/>
                </a:moveTo>
                <a:lnTo>
                  <a:pt x="11848" y="9309"/>
                </a:lnTo>
                <a:lnTo>
                  <a:pt x="12130" y="9403"/>
                </a:lnTo>
                <a:lnTo>
                  <a:pt x="12412" y="9403"/>
                </a:lnTo>
                <a:lnTo>
                  <a:pt x="16925" y="8651"/>
                </a:lnTo>
                <a:lnTo>
                  <a:pt x="16925" y="9591"/>
                </a:lnTo>
                <a:lnTo>
                  <a:pt x="13164" y="10343"/>
                </a:lnTo>
                <a:lnTo>
                  <a:pt x="10344" y="10343"/>
                </a:lnTo>
                <a:lnTo>
                  <a:pt x="10061" y="10437"/>
                </a:lnTo>
                <a:lnTo>
                  <a:pt x="9873" y="10531"/>
                </a:lnTo>
                <a:lnTo>
                  <a:pt x="9591" y="10720"/>
                </a:lnTo>
                <a:lnTo>
                  <a:pt x="9497" y="11002"/>
                </a:lnTo>
                <a:lnTo>
                  <a:pt x="8745" y="13164"/>
                </a:lnTo>
                <a:lnTo>
                  <a:pt x="4702" y="13164"/>
                </a:lnTo>
                <a:lnTo>
                  <a:pt x="4702" y="12224"/>
                </a:lnTo>
                <a:lnTo>
                  <a:pt x="6582" y="12224"/>
                </a:lnTo>
                <a:lnTo>
                  <a:pt x="6959" y="12130"/>
                </a:lnTo>
                <a:lnTo>
                  <a:pt x="7335" y="11942"/>
                </a:lnTo>
                <a:lnTo>
                  <a:pt x="9215" y="10061"/>
                </a:lnTo>
                <a:lnTo>
                  <a:pt x="9403" y="9779"/>
                </a:lnTo>
                <a:lnTo>
                  <a:pt x="9403" y="9403"/>
                </a:lnTo>
                <a:lnTo>
                  <a:pt x="9403" y="8087"/>
                </a:lnTo>
                <a:close/>
                <a:moveTo>
                  <a:pt x="21627" y="13540"/>
                </a:moveTo>
                <a:lnTo>
                  <a:pt x="22379" y="14951"/>
                </a:lnTo>
                <a:lnTo>
                  <a:pt x="22003" y="15045"/>
                </a:lnTo>
                <a:lnTo>
                  <a:pt x="21345" y="15045"/>
                </a:lnTo>
                <a:lnTo>
                  <a:pt x="20969" y="14951"/>
                </a:lnTo>
                <a:lnTo>
                  <a:pt x="21627" y="13540"/>
                </a:lnTo>
                <a:close/>
                <a:moveTo>
                  <a:pt x="2821" y="8275"/>
                </a:moveTo>
                <a:lnTo>
                  <a:pt x="2821" y="11284"/>
                </a:lnTo>
                <a:lnTo>
                  <a:pt x="2821" y="14105"/>
                </a:lnTo>
                <a:lnTo>
                  <a:pt x="2821" y="16549"/>
                </a:lnTo>
                <a:lnTo>
                  <a:pt x="1881" y="15609"/>
                </a:lnTo>
                <a:lnTo>
                  <a:pt x="1881" y="9685"/>
                </a:lnTo>
                <a:lnTo>
                  <a:pt x="2821" y="8275"/>
                </a:lnTo>
                <a:close/>
                <a:moveTo>
                  <a:pt x="14105" y="15327"/>
                </a:moveTo>
                <a:lnTo>
                  <a:pt x="14857" y="16643"/>
                </a:lnTo>
                <a:lnTo>
                  <a:pt x="14481" y="16737"/>
                </a:lnTo>
                <a:lnTo>
                  <a:pt x="14105" y="16831"/>
                </a:lnTo>
                <a:lnTo>
                  <a:pt x="13823" y="16737"/>
                </a:lnTo>
                <a:lnTo>
                  <a:pt x="13446" y="16643"/>
                </a:lnTo>
                <a:lnTo>
                  <a:pt x="14105" y="15327"/>
                </a:lnTo>
                <a:close/>
                <a:moveTo>
                  <a:pt x="8181" y="15045"/>
                </a:moveTo>
                <a:lnTo>
                  <a:pt x="7147" y="18900"/>
                </a:lnTo>
                <a:lnTo>
                  <a:pt x="4702" y="16549"/>
                </a:lnTo>
                <a:lnTo>
                  <a:pt x="4702" y="15045"/>
                </a:lnTo>
                <a:close/>
                <a:moveTo>
                  <a:pt x="9403" y="17772"/>
                </a:moveTo>
                <a:lnTo>
                  <a:pt x="10532" y="22379"/>
                </a:lnTo>
                <a:lnTo>
                  <a:pt x="8651" y="20404"/>
                </a:lnTo>
                <a:lnTo>
                  <a:pt x="8933" y="19370"/>
                </a:lnTo>
                <a:lnTo>
                  <a:pt x="9403" y="17772"/>
                </a:lnTo>
                <a:close/>
                <a:moveTo>
                  <a:pt x="3574" y="21721"/>
                </a:moveTo>
                <a:lnTo>
                  <a:pt x="4514" y="22755"/>
                </a:lnTo>
                <a:lnTo>
                  <a:pt x="2821" y="26516"/>
                </a:lnTo>
                <a:lnTo>
                  <a:pt x="3574" y="21721"/>
                </a:lnTo>
                <a:close/>
                <a:moveTo>
                  <a:pt x="3762" y="18242"/>
                </a:moveTo>
                <a:lnTo>
                  <a:pt x="12412" y="26798"/>
                </a:lnTo>
                <a:lnTo>
                  <a:pt x="12600" y="27645"/>
                </a:lnTo>
                <a:lnTo>
                  <a:pt x="12600" y="27645"/>
                </a:lnTo>
                <a:lnTo>
                  <a:pt x="11848" y="27362"/>
                </a:lnTo>
                <a:lnTo>
                  <a:pt x="3197" y="18806"/>
                </a:lnTo>
                <a:lnTo>
                  <a:pt x="3762" y="18242"/>
                </a:lnTo>
                <a:close/>
                <a:moveTo>
                  <a:pt x="6018" y="24165"/>
                </a:moveTo>
                <a:lnTo>
                  <a:pt x="10532" y="28773"/>
                </a:lnTo>
                <a:lnTo>
                  <a:pt x="11848" y="31970"/>
                </a:lnTo>
                <a:lnTo>
                  <a:pt x="2445" y="31970"/>
                </a:lnTo>
                <a:lnTo>
                  <a:pt x="6018" y="24165"/>
                </a:lnTo>
                <a:close/>
                <a:moveTo>
                  <a:pt x="5642" y="0"/>
                </a:moveTo>
                <a:lnTo>
                  <a:pt x="5454" y="94"/>
                </a:lnTo>
                <a:lnTo>
                  <a:pt x="5172" y="188"/>
                </a:lnTo>
                <a:lnTo>
                  <a:pt x="4984" y="282"/>
                </a:lnTo>
                <a:lnTo>
                  <a:pt x="4890" y="565"/>
                </a:lnTo>
                <a:lnTo>
                  <a:pt x="3950" y="2445"/>
                </a:lnTo>
                <a:lnTo>
                  <a:pt x="3856" y="2633"/>
                </a:lnTo>
                <a:lnTo>
                  <a:pt x="3762" y="2821"/>
                </a:lnTo>
                <a:lnTo>
                  <a:pt x="3762" y="4514"/>
                </a:lnTo>
                <a:lnTo>
                  <a:pt x="3197" y="5642"/>
                </a:lnTo>
                <a:lnTo>
                  <a:pt x="2821" y="5642"/>
                </a:lnTo>
                <a:lnTo>
                  <a:pt x="2445" y="5736"/>
                </a:lnTo>
                <a:lnTo>
                  <a:pt x="2257" y="5924"/>
                </a:lnTo>
                <a:lnTo>
                  <a:pt x="2069" y="6112"/>
                </a:lnTo>
                <a:lnTo>
                  <a:pt x="189" y="8933"/>
                </a:lnTo>
                <a:lnTo>
                  <a:pt x="94" y="9121"/>
                </a:lnTo>
                <a:lnTo>
                  <a:pt x="0" y="9403"/>
                </a:lnTo>
                <a:lnTo>
                  <a:pt x="0" y="15985"/>
                </a:lnTo>
                <a:lnTo>
                  <a:pt x="94" y="16361"/>
                </a:lnTo>
                <a:lnTo>
                  <a:pt x="283" y="16643"/>
                </a:lnTo>
                <a:lnTo>
                  <a:pt x="1505" y="17866"/>
                </a:lnTo>
                <a:lnTo>
                  <a:pt x="1223" y="18148"/>
                </a:lnTo>
                <a:lnTo>
                  <a:pt x="1035" y="18430"/>
                </a:lnTo>
                <a:lnTo>
                  <a:pt x="941" y="18806"/>
                </a:lnTo>
                <a:lnTo>
                  <a:pt x="1035" y="19182"/>
                </a:lnTo>
                <a:lnTo>
                  <a:pt x="1223" y="19464"/>
                </a:lnTo>
                <a:lnTo>
                  <a:pt x="1881" y="20028"/>
                </a:lnTo>
                <a:lnTo>
                  <a:pt x="0" y="32816"/>
                </a:lnTo>
                <a:lnTo>
                  <a:pt x="94" y="33192"/>
                </a:lnTo>
                <a:lnTo>
                  <a:pt x="283" y="33568"/>
                </a:lnTo>
                <a:lnTo>
                  <a:pt x="565" y="33756"/>
                </a:lnTo>
                <a:lnTo>
                  <a:pt x="941" y="33850"/>
                </a:lnTo>
                <a:lnTo>
                  <a:pt x="13446" y="33850"/>
                </a:lnTo>
                <a:lnTo>
                  <a:pt x="13634" y="33756"/>
                </a:lnTo>
                <a:lnTo>
                  <a:pt x="14011" y="33474"/>
                </a:lnTo>
                <a:lnTo>
                  <a:pt x="14105" y="33004"/>
                </a:lnTo>
                <a:lnTo>
                  <a:pt x="14105" y="32816"/>
                </a:lnTo>
                <a:lnTo>
                  <a:pt x="14105" y="32628"/>
                </a:lnTo>
                <a:lnTo>
                  <a:pt x="12976" y="29807"/>
                </a:lnTo>
                <a:lnTo>
                  <a:pt x="12976" y="29807"/>
                </a:lnTo>
                <a:lnTo>
                  <a:pt x="13823" y="30089"/>
                </a:lnTo>
                <a:lnTo>
                  <a:pt x="14387" y="30089"/>
                </a:lnTo>
                <a:lnTo>
                  <a:pt x="14575" y="29995"/>
                </a:lnTo>
                <a:lnTo>
                  <a:pt x="14951" y="29713"/>
                </a:lnTo>
                <a:lnTo>
                  <a:pt x="15045" y="29337"/>
                </a:lnTo>
                <a:lnTo>
                  <a:pt x="15045" y="28867"/>
                </a:lnTo>
                <a:lnTo>
                  <a:pt x="14105" y="26046"/>
                </a:lnTo>
                <a:lnTo>
                  <a:pt x="14011" y="25858"/>
                </a:lnTo>
                <a:lnTo>
                  <a:pt x="13917" y="25670"/>
                </a:lnTo>
                <a:lnTo>
                  <a:pt x="13164" y="24918"/>
                </a:lnTo>
                <a:lnTo>
                  <a:pt x="10438" y="14199"/>
                </a:lnTo>
                <a:lnTo>
                  <a:pt x="11096" y="12224"/>
                </a:lnTo>
                <a:lnTo>
                  <a:pt x="13164" y="12224"/>
                </a:lnTo>
                <a:lnTo>
                  <a:pt x="13164" y="12976"/>
                </a:lnTo>
                <a:lnTo>
                  <a:pt x="11472" y="16549"/>
                </a:lnTo>
                <a:lnTo>
                  <a:pt x="11378" y="16831"/>
                </a:lnTo>
                <a:lnTo>
                  <a:pt x="11378" y="17113"/>
                </a:lnTo>
                <a:lnTo>
                  <a:pt x="11472" y="17396"/>
                </a:lnTo>
                <a:lnTo>
                  <a:pt x="11660" y="17584"/>
                </a:lnTo>
                <a:lnTo>
                  <a:pt x="12224" y="18054"/>
                </a:lnTo>
                <a:lnTo>
                  <a:pt x="12788" y="18430"/>
                </a:lnTo>
                <a:lnTo>
                  <a:pt x="13446" y="18618"/>
                </a:lnTo>
                <a:lnTo>
                  <a:pt x="14199" y="18712"/>
                </a:lnTo>
                <a:lnTo>
                  <a:pt x="14857" y="18618"/>
                </a:lnTo>
                <a:lnTo>
                  <a:pt x="15515" y="18430"/>
                </a:lnTo>
                <a:lnTo>
                  <a:pt x="16173" y="18054"/>
                </a:lnTo>
                <a:lnTo>
                  <a:pt x="16737" y="17584"/>
                </a:lnTo>
                <a:lnTo>
                  <a:pt x="16925" y="17396"/>
                </a:lnTo>
                <a:lnTo>
                  <a:pt x="17019" y="17113"/>
                </a:lnTo>
                <a:lnTo>
                  <a:pt x="17019" y="16831"/>
                </a:lnTo>
                <a:lnTo>
                  <a:pt x="16925" y="16549"/>
                </a:lnTo>
                <a:lnTo>
                  <a:pt x="15139" y="12976"/>
                </a:lnTo>
                <a:lnTo>
                  <a:pt x="15139" y="12036"/>
                </a:lnTo>
                <a:lnTo>
                  <a:pt x="17113" y="11566"/>
                </a:lnTo>
                <a:lnTo>
                  <a:pt x="17208" y="11848"/>
                </a:lnTo>
                <a:lnTo>
                  <a:pt x="17396" y="12036"/>
                </a:lnTo>
                <a:lnTo>
                  <a:pt x="17678" y="12224"/>
                </a:lnTo>
                <a:lnTo>
                  <a:pt x="17960" y="12224"/>
                </a:lnTo>
                <a:lnTo>
                  <a:pt x="18336" y="12130"/>
                </a:lnTo>
                <a:lnTo>
                  <a:pt x="18618" y="11942"/>
                </a:lnTo>
                <a:lnTo>
                  <a:pt x="18806" y="11660"/>
                </a:lnTo>
                <a:lnTo>
                  <a:pt x="18900" y="11284"/>
                </a:lnTo>
                <a:lnTo>
                  <a:pt x="18900" y="11096"/>
                </a:lnTo>
                <a:lnTo>
                  <a:pt x="20781" y="10626"/>
                </a:lnTo>
                <a:lnTo>
                  <a:pt x="20781" y="11190"/>
                </a:lnTo>
                <a:lnTo>
                  <a:pt x="18994" y="14763"/>
                </a:lnTo>
                <a:lnTo>
                  <a:pt x="18900" y="15045"/>
                </a:lnTo>
                <a:lnTo>
                  <a:pt x="18900" y="15327"/>
                </a:lnTo>
                <a:lnTo>
                  <a:pt x="18994" y="15609"/>
                </a:lnTo>
                <a:lnTo>
                  <a:pt x="19182" y="15891"/>
                </a:lnTo>
                <a:lnTo>
                  <a:pt x="19746" y="16361"/>
                </a:lnTo>
                <a:lnTo>
                  <a:pt x="20310" y="16643"/>
                </a:lnTo>
                <a:lnTo>
                  <a:pt x="20969" y="16925"/>
                </a:lnTo>
                <a:lnTo>
                  <a:pt x="22379" y="16925"/>
                </a:lnTo>
                <a:lnTo>
                  <a:pt x="23037" y="16643"/>
                </a:lnTo>
                <a:lnTo>
                  <a:pt x="23695" y="16361"/>
                </a:lnTo>
                <a:lnTo>
                  <a:pt x="24260" y="15891"/>
                </a:lnTo>
                <a:lnTo>
                  <a:pt x="24354" y="15703"/>
                </a:lnTo>
                <a:lnTo>
                  <a:pt x="24448" y="15515"/>
                </a:lnTo>
                <a:lnTo>
                  <a:pt x="24448" y="15045"/>
                </a:lnTo>
                <a:lnTo>
                  <a:pt x="24354" y="14763"/>
                </a:lnTo>
                <a:lnTo>
                  <a:pt x="22567" y="11190"/>
                </a:lnTo>
                <a:lnTo>
                  <a:pt x="22567" y="9403"/>
                </a:lnTo>
                <a:lnTo>
                  <a:pt x="22473" y="9027"/>
                </a:lnTo>
                <a:lnTo>
                  <a:pt x="22191" y="8651"/>
                </a:lnTo>
                <a:lnTo>
                  <a:pt x="21815" y="8463"/>
                </a:lnTo>
                <a:lnTo>
                  <a:pt x="21439" y="8463"/>
                </a:lnTo>
                <a:lnTo>
                  <a:pt x="18806" y="9121"/>
                </a:lnTo>
                <a:lnTo>
                  <a:pt x="18806" y="7523"/>
                </a:lnTo>
                <a:lnTo>
                  <a:pt x="18806" y="6582"/>
                </a:lnTo>
                <a:lnTo>
                  <a:pt x="18806" y="6206"/>
                </a:lnTo>
                <a:lnTo>
                  <a:pt x="18618" y="5924"/>
                </a:lnTo>
                <a:lnTo>
                  <a:pt x="18242" y="5736"/>
                </a:lnTo>
                <a:lnTo>
                  <a:pt x="17866" y="5642"/>
                </a:lnTo>
                <a:lnTo>
                  <a:pt x="17490" y="5736"/>
                </a:lnTo>
                <a:lnTo>
                  <a:pt x="17208" y="5924"/>
                </a:lnTo>
                <a:lnTo>
                  <a:pt x="17019" y="6206"/>
                </a:lnTo>
                <a:lnTo>
                  <a:pt x="16925" y="6582"/>
                </a:lnTo>
                <a:lnTo>
                  <a:pt x="16925" y="6770"/>
                </a:lnTo>
                <a:lnTo>
                  <a:pt x="12412" y="7523"/>
                </a:lnTo>
                <a:lnTo>
                  <a:pt x="9027" y="5830"/>
                </a:lnTo>
                <a:lnTo>
                  <a:pt x="8839" y="5642"/>
                </a:lnTo>
                <a:lnTo>
                  <a:pt x="9121" y="5360"/>
                </a:lnTo>
                <a:lnTo>
                  <a:pt x="9309" y="5172"/>
                </a:lnTo>
                <a:lnTo>
                  <a:pt x="10249" y="3291"/>
                </a:lnTo>
                <a:lnTo>
                  <a:pt x="10344" y="3103"/>
                </a:lnTo>
                <a:lnTo>
                  <a:pt x="10344" y="2915"/>
                </a:lnTo>
                <a:lnTo>
                  <a:pt x="10344" y="2633"/>
                </a:lnTo>
                <a:lnTo>
                  <a:pt x="10249" y="2445"/>
                </a:lnTo>
                <a:lnTo>
                  <a:pt x="9309" y="565"/>
                </a:lnTo>
                <a:lnTo>
                  <a:pt x="9215" y="377"/>
                </a:lnTo>
                <a:lnTo>
                  <a:pt x="9027" y="188"/>
                </a:lnTo>
                <a:lnTo>
                  <a:pt x="8745" y="94"/>
                </a:lnTo>
                <a:lnTo>
                  <a:pt x="84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2566050" y="2800350"/>
            <a:ext cx="4011900" cy="0"/>
          </a:xfrm>
          <a:prstGeom prst="straightConnector1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82050" y="548125"/>
            <a:ext cx="7979900" cy="4047250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▣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sz="2400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4023150" y="241925"/>
            <a:ext cx="1097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6000" b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80600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79898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31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lue_red_gradient.png"/>
          <p:cNvPicPr preferRelativeResize="0"/>
          <p:nvPr/>
        </p:nvPicPr>
        <p:blipFill>
          <a:blip r:embed="rId10">
            <a:alphaModFix amt="8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▣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□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itimova@courteurasian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Роль Суда ЕАЭС в обеспечении соблюдения общих правил добросовестной конкуренции на трансграничных рынках</a:t>
            </a:r>
            <a:br>
              <a:rPr lang="ru-RU" sz="3400" dirty="0" smtClean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smtClean="0"/>
              <a:t>                            </a:t>
            </a:r>
            <a:r>
              <a:rPr lang="ru-RU" sz="3000" i="1" dirty="0" smtClean="0"/>
              <a:t>Венера </a:t>
            </a:r>
            <a:r>
              <a:rPr lang="ru-RU" sz="3000" i="1" dirty="0" err="1" smtClean="0"/>
              <a:t>Сейтимова</a:t>
            </a:r>
            <a:r>
              <a:rPr lang="ru-RU" sz="3000" i="1" dirty="0" smtClean="0"/>
              <a:t>  </a:t>
            </a:r>
            <a:endParaRPr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664650" y="659150"/>
            <a:ext cx="7814700" cy="3825300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ПЕРСПЕКТИВЫ</a:t>
            </a:r>
            <a:r>
              <a:rPr lang="ru-RU" sz="3600" dirty="0" smtClean="0"/>
              <a:t>…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b="1" i="1" dirty="0" smtClean="0"/>
              <a:t>Консультативные заключения как акты общего применения, в отличие от решений по конкретным спорам, обладают огромной движущей силой для интеграции, способствуют единому правопорядку. </a:t>
            </a:r>
            <a:endParaRPr sz="2400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80264"/>
              </p:ext>
            </p:extLst>
          </p:nvPr>
        </p:nvGraphicFramePr>
        <p:xfrm>
          <a:off x="8100392" y="4587974"/>
          <a:ext cx="623392" cy="370840"/>
        </p:xfrm>
        <a:graphic>
          <a:graphicData uri="http://schemas.openxmlformats.org/drawingml/2006/table">
            <a:tbl>
              <a:tblPr firstRow="1" bandRow="1">
                <a:tableStyleId>{1A7BE79C-B8FC-4E26-83D2-FB3E24E15CB8}</a:tableStyleId>
              </a:tblPr>
              <a:tblGrid>
                <a:gridCol w="623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Libre Baskerville" charset="0"/>
                          <a:cs typeface="Times New Roman" pitchFamily="18" charset="0"/>
                        </a:rPr>
                        <a:t>10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 idx="4294967295"/>
          </p:nvPr>
        </p:nvSpPr>
        <p:spPr>
          <a:xfrm>
            <a:off x="1337275" y="1318600"/>
            <a:ext cx="6469500" cy="4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273" name="Shape 273"/>
          <p:cNvSpPr txBox="1">
            <a:spLocks noGrp="1"/>
          </p:cNvSpPr>
          <p:nvPr>
            <p:ph type="body" idx="4294967295"/>
          </p:nvPr>
        </p:nvSpPr>
        <p:spPr>
          <a:xfrm>
            <a:off x="1354407" y="1491630"/>
            <a:ext cx="6469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dirty="0"/>
              <a:t>СПАСИБО ЗА </a:t>
            </a:r>
            <a:r>
              <a:rPr lang="ru-RU" sz="2400" dirty="0" smtClean="0"/>
              <a:t>ВНИМАНИЕ!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0" lvl="0" indent="0" algn="ctr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u="sng" dirty="0" smtClean="0">
              <a:solidFill>
                <a:schemeClr val="bg1"/>
              </a:solidFill>
              <a:hlinkClick r:id="rId3"/>
            </a:endParaRPr>
          </a:p>
          <a:p>
            <a:pPr marL="0" indent="0" algn="r">
              <a:buNone/>
            </a:pPr>
            <a:r>
              <a:rPr lang="ru-RU" sz="2000" i="1" dirty="0"/>
              <a:t>Венера </a:t>
            </a:r>
            <a:r>
              <a:rPr lang="ru-RU" sz="2000" i="1" dirty="0" err="1"/>
              <a:t>Сейтимова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Судья Суда Евразийского экономического союза</a:t>
            </a: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endParaRPr lang="en-US" sz="2000" u="sng" dirty="0">
              <a:hlinkClick r:id="rId3"/>
            </a:endParaRP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 i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seitimova@courteurasian.org</a:t>
            </a:r>
            <a:endParaRPr sz="19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0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337275" y="7852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Правовые основы </a:t>
            </a:r>
            <a:endParaRPr sz="3000"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66592" y="1635646"/>
            <a:ext cx="7937855" cy="2952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700" b="1" dirty="0" smtClean="0"/>
              <a:t>ДОГОВОР О ЕАЭС (ОТ 29 МАЯ 2014 Г.): 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50" dirty="0" smtClean="0"/>
              <a:t>Гарантирование </a:t>
            </a:r>
            <a:r>
              <a:rPr lang="ru-RU" sz="1850" dirty="0"/>
              <a:t>добросовестной конкуренции заявлено в качестве одной из целей создания Евразийского экономического союза в преамбуле к </a:t>
            </a:r>
            <a:r>
              <a:rPr lang="ru-RU" sz="1850" dirty="0" smtClean="0"/>
              <a:t>Договору. 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50" dirty="0" smtClean="0"/>
              <a:t>Статья 3: функционирование </a:t>
            </a:r>
            <a:r>
              <a:rPr lang="ru-RU" sz="1850" dirty="0"/>
              <a:t>Союза основано на соблюдении принципов рыночной экономики и добросовестной </a:t>
            </a:r>
            <a:r>
              <a:rPr lang="ru-RU" sz="1850" dirty="0" smtClean="0"/>
              <a:t>конкуренции.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50" dirty="0" smtClean="0"/>
              <a:t>Раздел </a:t>
            </a:r>
            <a:r>
              <a:rPr lang="en-US" sz="1850" dirty="0" smtClean="0"/>
              <a:t>XVIII </a:t>
            </a:r>
            <a:r>
              <a:rPr lang="ru-RU" sz="1850" dirty="0" smtClean="0"/>
              <a:t>«Общие принципы и правила конкуренции»</a:t>
            </a:r>
            <a:r>
              <a:rPr lang="ru-RU" sz="1600" dirty="0"/>
              <a:t> </a:t>
            </a:r>
            <a:endParaRPr lang="ru-RU" sz="16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01675" y="1821375"/>
            <a:ext cx="3216300" cy="17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0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0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0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0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3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3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3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300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300" b="1"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755576" y="4155926"/>
            <a:ext cx="7992888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b="1" dirty="0" smtClean="0"/>
              <a:t>ПРОТОКОЛ </a:t>
            </a:r>
            <a:r>
              <a:rPr lang="ru-RU" sz="1600" b="1" dirty="0"/>
              <a:t>ОБ ОБЩИХ ПРИНЦИПАХ И ПРАВИЛАХ КОНКУРЕНЦИИ </a:t>
            </a:r>
          </a:p>
          <a:p>
            <a:pPr marL="0" lvl="0" indent="0">
              <a:buNone/>
            </a:pPr>
            <a:r>
              <a:rPr lang="ru-RU" sz="1600" b="1" dirty="0"/>
              <a:t>(ПРИЛОЖЕНИЕ № 19 к ДОГОВОРУ О </a:t>
            </a:r>
            <a:r>
              <a:rPr lang="ru-RU" sz="1600" b="1" dirty="0" smtClean="0"/>
              <a:t>ЕАЭС)                                                            </a:t>
            </a:r>
            <a:r>
              <a:rPr lang="ru-RU" sz="1700" b="1" dirty="0" smtClean="0"/>
              <a:t>2</a:t>
            </a:r>
            <a:endParaRPr lang="ru-RU" sz="1700" b="1"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900" i="1" dirty="0"/>
          </a:p>
        </p:txBody>
      </p:sp>
      <p:grpSp>
        <p:nvGrpSpPr>
          <p:cNvPr id="6" name="Shape 252"/>
          <p:cNvGrpSpPr/>
          <p:nvPr/>
        </p:nvGrpSpPr>
        <p:grpSpPr>
          <a:xfrm>
            <a:off x="7524328" y="771550"/>
            <a:ext cx="476160" cy="612177"/>
            <a:chOff x="2172725" y="4399550"/>
            <a:chExt cx="658225" cy="846250"/>
          </a:xfrm>
        </p:grpSpPr>
        <p:sp>
          <p:nvSpPr>
            <p:cNvPr id="7" name="Shape 253"/>
            <p:cNvSpPr/>
            <p:nvPr/>
          </p:nvSpPr>
          <p:spPr>
            <a:xfrm>
              <a:off x="2172725" y="4399550"/>
              <a:ext cx="658225" cy="846250"/>
            </a:xfrm>
            <a:custGeom>
              <a:avLst/>
              <a:gdLst/>
              <a:ahLst/>
              <a:cxnLst/>
              <a:rect l="0" t="0" r="0" b="0"/>
              <a:pathLst>
                <a:path w="26329" h="33850" extrusionOk="0">
                  <a:moveTo>
                    <a:pt x="23132" y="1881"/>
                  </a:moveTo>
                  <a:lnTo>
                    <a:pt x="21251" y="3761"/>
                  </a:lnTo>
                  <a:lnTo>
                    <a:pt x="10344" y="3761"/>
                  </a:lnTo>
                  <a:lnTo>
                    <a:pt x="10344" y="3573"/>
                  </a:lnTo>
                  <a:lnTo>
                    <a:pt x="10250" y="3385"/>
                  </a:lnTo>
                  <a:lnTo>
                    <a:pt x="10156" y="3103"/>
                  </a:lnTo>
                  <a:lnTo>
                    <a:pt x="9968" y="2915"/>
                  </a:lnTo>
                  <a:lnTo>
                    <a:pt x="9686" y="2821"/>
                  </a:lnTo>
                  <a:lnTo>
                    <a:pt x="5266" y="2821"/>
                  </a:lnTo>
                  <a:lnTo>
                    <a:pt x="4984" y="3009"/>
                  </a:lnTo>
                  <a:lnTo>
                    <a:pt x="4326" y="3761"/>
                  </a:lnTo>
                  <a:lnTo>
                    <a:pt x="3292" y="3761"/>
                  </a:lnTo>
                  <a:lnTo>
                    <a:pt x="5172" y="1881"/>
                  </a:lnTo>
                  <a:close/>
                  <a:moveTo>
                    <a:pt x="7523" y="4701"/>
                  </a:moveTo>
                  <a:lnTo>
                    <a:pt x="7523" y="8086"/>
                  </a:lnTo>
                  <a:lnTo>
                    <a:pt x="7241" y="7804"/>
                  </a:lnTo>
                  <a:lnTo>
                    <a:pt x="6959" y="7616"/>
                  </a:lnTo>
                  <a:lnTo>
                    <a:pt x="6583" y="7522"/>
                  </a:lnTo>
                  <a:lnTo>
                    <a:pt x="6301" y="7616"/>
                  </a:lnTo>
                  <a:lnTo>
                    <a:pt x="5924" y="7804"/>
                  </a:lnTo>
                  <a:lnTo>
                    <a:pt x="5642" y="8086"/>
                  </a:lnTo>
                  <a:lnTo>
                    <a:pt x="5642" y="5078"/>
                  </a:lnTo>
                  <a:lnTo>
                    <a:pt x="6019" y="4701"/>
                  </a:lnTo>
                  <a:close/>
                  <a:moveTo>
                    <a:pt x="24448" y="3197"/>
                  </a:moveTo>
                  <a:lnTo>
                    <a:pt x="24448" y="28773"/>
                  </a:lnTo>
                  <a:lnTo>
                    <a:pt x="22567" y="30653"/>
                  </a:lnTo>
                  <a:lnTo>
                    <a:pt x="22567" y="5078"/>
                  </a:lnTo>
                  <a:lnTo>
                    <a:pt x="24448" y="3197"/>
                  </a:lnTo>
                  <a:close/>
                  <a:moveTo>
                    <a:pt x="20593" y="5642"/>
                  </a:moveTo>
                  <a:lnTo>
                    <a:pt x="20593" y="31969"/>
                  </a:lnTo>
                  <a:lnTo>
                    <a:pt x="1881" y="31969"/>
                  </a:lnTo>
                  <a:lnTo>
                    <a:pt x="1881" y="5642"/>
                  </a:lnTo>
                  <a:lnTo>
                    <a:pt x="3762" y="5642"/>
                  </a:lnTo>
                  <a:lnTo>
                    <a:pt x="3762" y="10343"/>
                  </a:lnTo>
                  <a:lnTo>
                    <a:pt x="3856" y="10625"/>
                  </a:lnTo>
                  <a:lnTo>
                    <a:pt x="3950" y="10813"/>
                  </a:lnTo>
                  <a:lnTo>
                    <a:pt x="4138" y="11001"/>
                  </a:lnTo>
                  <a:lnTo>
                    <a:pt x="4326" y="11189"/>
                  </a:lnTo>
                  <a:lnTo>
                    <a:pt x="4608" y="11283"/>
                  </a:lnTo>
                  <a:lnTo>
                    <a:pt x="4890" y="11283"/>
                  </a:lnTo>
                  <a:lnTo>
                    <a:pt x="5172" y="11189"/>
                  </a:lnTo>
                  <a:lnTo>
                    <a:pt x="5360" y="11001"/>
                  </a:lnTo>
                  <a:lnTo>
                    <a:pt x="6583" y="9779"/>
                  </a:lnTo>
                  <a:lnTo>
                    <a:pt x="7805" y="11001"/>
                  </a:lnTo>
                  <a:lnTo>
                    <a:pt x="7993" y="11189"/>
                  </a:lnTo>
                  <a:lnTo>
                    <a:pt x="8275" y="11283"/>
                  </a:lnTo>
                  <a:lnTo>
                    <a:pt x="8557" y="11283"/>
                  </a:lnTo>
                  <a:lnTo>
                    <a:pt x="8745" y="11189"/>
                  </a:lnTo>
                  <a:lnTo>
                    <a:pt x="9027" y="11001"/>
                  </a:lnTo>
                  <a:lnTo>
                    <a:pt x="9215" y="10813"/>
                  </a:lnTo>
                  <a:lnTo>
                    <a:pt x="9309" y="10625"/>
                  </a:lnTo>
                  <a:lnTo>
                    <a:pt x="9309" y="10343"/>
                  </a:lnTo>
                  <a:lnTo>
                    <a:pt x="9309" y="5642"/>
                  </a:lnTo>
                  <a:close/>
                  <a:moveTo>
                    <a:pt x="4326" y="0"/>
                  </a:moveTo>
                  <a:lnTo>
                    <a:pt x="4044" y="188"/>
                  </a:lnTo>
                  <a:lnTo>
                    <a:pt x="283" y="3949"/>
                  </a:lnTo>
                  <a:lnTo>
                    <a:pt x="95" y="4325"/>
                  </a:lnTo>
                  <a:lnTo>
                    <a:pt x="1" y="4701"/>
                  </a:lnTo>
                  <a:lnTo>
                    <a:pt x="1" y="32910"/>
                  </a:lnTo>
                  <a:lnTo>
                    <a:pt x="95" y="33286"/>
                  </a:lnTo>
                  <a:lnTo>
                    <a:pt x="283" y="33568"/>
                  </a:lnTo>
                  <a:lnTo>
                    <a:pt x="565" y="33756"/>
                  </a:lnTo>
                  <a:lnTo>
                    <a:pt x="941" y="33850"/>
                  </a:lnTo>
                  <a:lnTo>
                    <a:pt x="21627" y="33850"/>
                  </a:lnTo>
                  <a:lnTo>
                    <a:pt x="22003" y="33756"/>
                  </a:lnTo>
                  <a:lnTo>
                    <a:pt x="22285" y="33568"/>
                  </a:lnTo>
                  <a:lnTo>
                    <a:pt x="26046" y="29807"/>
                  </a:lnTo>
                  <a:lnTo>
                    <a:pt x="26328" y="29525"/>
                  </a:lnTo>
                  <a:lnTo>
                    <a:pt x="26328" y="29149"/>
                  </a:lnTo>
                  <a:lnTo>
                    <a:pt x="26328" y="940"/>
                  </a:lnTo>
                  <a:lnTo>
                    <a:pt x="26328" y="658"/>
                  </a:lnTo>
                  <a:lnTo>
                    <a:pt x="26140" y="376"/>
                  </a:lnTo>
                  <a:lnTo>
                    <a:pt x="25952" y="188"/>
                  </a:lnTo>
                  <a:lnTo>
                    <a:pt x="25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254"/>
            <p:cNvSpPr/>
            <p:nvPr/>
          </p:nvSpPr>
          <p:spPr>
            <a:xfrm>
              <a:off x="2341975" y="4705125"/>
              <a:ext cx="223350" cy="423150"/>
            </a:xfrm>
            <a:custGeom>
              <a:avLst/>
              <a:gdLst/>
              <a:ahLst/>
              <a:cxnLst/>
              <a:rect l="0" t="0" r="0" b="0"/>
              <a:pathLst>
                <a:path w="8934" h="16926" extrusionOk="0">
                  <a:moveTo>
                    <a:pt x="2916" y="6112"/>
                  </a:moveTo>
                  <a:lnTo>
                    <a:pt x="3668" y="6489"/>
                  </a:lnTo>
                  <a:lnTo>
                    <a:pt x="4514" y="6771"/>
                  </a:lnTo>
                  <a:lnTo>
                    <a:pt x="5454" y="7241"/>
                  </a:lnTo>
                  <a:lnTo>
                    <a:pt x="6301" y="7617"/>
                  </a:lnTo>
                  <a:lnTo>
                    <a:pt x="6583" y="7899"/>
                  </a:lnTo>
                  <a:lnTo>
                    <a:pt x="6865" y="8275"/>
                  </a:lnTo>
                  <a:lnTo>
                    <a:pt x="7053" y="8557"/>
                  </a:lnTo>
                  <a:lnTo>
                    <a:pt x="7053" y="8933"/>
                  </a:lnTo>
                  <a:lnTo>
                    <a:pt x="7053" y="9309"/>
                  </a:lnTo>
                  <a:lnTo>
                    <a:pt x="6959" y="9686"/>
                  </a:lnTo>
                  <a:lnTo>
                    <a:pt x="6677" y="9968"/>
                  </a:lnTo>
                  <a:lnTo>
                    <a:pt x="6395" y="10250"/>
                  </a:lnTo>
                  <a:lnTo>
                    <a:pt x="6301" y="10344"/>
                  </a:lnTo>
                  <a:lnTo>
                    <a:pt x="5454" y="9968"/>
                  </a:lnTo>
                  <a:lnTo>
                    <a:pt x="4514" y="9591"/>
                  </a:lnTo>
                  <a:lnTo>
                    <a:pt x="3668" y="9215"/>
                  </a:lnTo>
                  <a:lnTo>
                    <a:pt x="2916" y="8839"/>
                  </a:lnTo>
                  <a:lnTo>
                    <a:pt x="2539" y="8557"/>
                  </a:lnTo>
                  <a:lnTo>
                    <a:pt x="2257" y="8275"/>
                  </a:lnTo>
                  <a:lnTo>
                    <a:pt x="2069" y="7899"/>
                  </a:lnTo>
                  <a:lnTo>
                    <a:pt x="1975" y="7523"/>
                  </a:lnTo>
                  <a:lnTo>
                    <a:pt x="2069" y="7241"/>
                  </a:lnTo>
                  <a:lnTo>
                    <a:pt x="2163" y="6865"/>
                  </a:lnTo>
                  <a:lnTo>
                    <a:pt x="2445" y="6583"/>
                  </a:lnTo>
                  <a:lnTo>
                    <a:pt x="2728" y="6301"/>
                  </a:lnTo>
                  <a:lnTo>
                    <a:pt x="2916" y="6112"/>
                  </a:lnTo>
                  <a:close/>
                  <a:moveTo>
                    <a:pt x="4702" y="1"/>
                  </a:moveTo>
                  <a:lnTo>
                    <a:pt x="3950" y="95"/>
                  </a:lnTo>
                  <a:lnTo>
                    <a:pt x="3198" y="283"/>
                  </a:lnTo>
                  <a:lnTo>
                    <a:pt x="2445" y="565"/>
                  </a:lnTo>
                  <a:lnTo>
                    <a:pt x="1787" y="1129"/>
                  </a:lnTo>
                  <a:lnTo>
                    <a:pt x="1317" y="1693"/>
                  </a:lnTo>
                  <a:lnTo>
                    <a:pt x="1035" y="2351"/>
                  </a:lnTo>
                  <a:lnTo>
                    <a:pt x="847" y="3104"/>
                  </a:lnTo>
                  <a:lnTo>
                    <a:pt x="847" y="3668"/>
                  </a:lnTo>
                  <a:lnTo>
                    <a:pt x="941" y="4138"/>
                  </a:lnTo>
                  <a:lnTo>
                    <a:pt x="1129" y="4514"/>
                  </a:lnTo>
                  <a:lnTo>
                    <a:pt x="1411" y="4984"/>
                  </a:lnTo>
                  <a:lnTo>
                    <a:pt x="847" y="5548"/>
                  </a:lnTo>
                  <a:lnTo>
                    <a:pt x="377" y="6206"/>
                  </a:lnTo>
                  <a:lnTo>
                    <a:pt x="189" y="6865"/>
                  </a:lnTo>
                  <a:lnTo>
                    <a:pt x="95" y="7617"/>
                  </a:lnTo>
                  <a:lnTo>
                    <a:pt x="95" y="8087"/>
                  </a:lnTo>
                  <a:lnTo>
                    <a:pt x="283" y="8463"/>
                  </a:lnTo>
                  <a:lnTo>
                    <a:pt x="377" y="8933"/>
                  </a:lnTo>
                  <a:lnTo>
                    <a:pt x="659" y="9309"/>
                  </a:lnTo>
                  <a:lnTo>
                    <a:pt x="1223" y="9968"/>
                  </a:lnTo>
                  <a:lnTo>
                    <a:pt x="1975" y="10532"/>
                  </a:lnTo>
                  <a:lnTo>
                    <a:pt x="2916" y="11002"/>
                  </a:lnTo>
                  <a:lnTo>
                    <a:pt x="3856" y="11284"/>
                  </a:lnTo>
                  <a:lnTo>
                    <a:pt x="5078" y="11848"/>
                  </a:lnTo>
                  <a:lnTo>
                    <a:pt x="5642" y="12130"/>
                  </a:lnTo>
                  <a:lnTo>
                    <a:pt x="6113" y="12506"/>
                  </a:lnTo>
                  <a:lnTo>
                    <a:pt x="6301" y="12694"/>
                  </a:lnTo>
                  <a:lnTo>
                    <a:pt x="6395" y="12976"/>
                  </a:lnTo>
                  <a:lnTo>
                    <a:pt x="6489" y="13165"/>
                  </a:lnTo>
                  <a:lnTo>
                    <a:pt x="6489" y="13447"/>
                  </a:lnTo>
                  <a:lnTo>
                    <a:pt x="6395" y="13823"/>
                  </a:lnTo>
                  <a:lnTo>
                    <a:pt x="6207" y="14199"/>
                  </a:lnTo>
                  <a:lnTo>
                    <a:pt x="5924" y="14481"/>
                  </a:lnTo>
                  <a:lnTo>
                    <a:pt x="5642" y="14669"/>
                  </a:lnTo>
                  <a:lnTo>
                    <a:pt x="5172" y="14857"/>
                  </a:lnTo>
                  <a:lnTo>
                    <a:pt x="4608" y="14951"/>
                  </a:lnTo>
                  <a:lnTo>
                    <a:pt x="4138" y="15045"/>
                  </a:lnTo>
                  <a:lnTo>
                    <a:pt x="3574" y="14951"/>
                  </a:lnTo>
                  <a:lnTo>
                    <a:pt x="3010" y="14857"/>
                  </a:lnTo>
                  <a:lnTo>
                    <a:pt x="2445" y="14763"/>
                  </a:lnTo>
                  <a:lnTo>
                    <a:pt x="1975" y="14575"/>
                  </a:lnTo>
                  <a:lnTo>
                    <a:pt x="1505" y="14293"/>
                  </a:lnTo>
                  <a:lnTo>
                    <a:pt x="1223" y="14105"/>
                  </a:lnTo>
                  <a:lnTo>
                    <a:pt x="847" y="14105"/>
                  </a:lnTo>
                  <a:lnTo>
                    <a:pt x="471" y="14199"/>
                  </a:lnTo>
                  <a:lnTo>
                    <a:pt x="189" y="14481"/>
                  </a:lnTo>
                  <a:lnTo>
                    <a:pt x="95" y="14857"/>
                  </a:lnTo>
                  <a:lnTo>
                    <a:pt x="1" y="15233"/>
                  </a:lnTo>
                  <a:lnTo>
                    <a:pt x="189" y="15515"/>
                  </a:lnTo>
                  <a:lnTo>
                    <a:pt x="471" y="15797"/>
                  </a:lnTo>
                  <a:lnTo>
                    <a:pt x="1223" y="16267"/>
                  </a:lnTo>
                  <a:lnTo>
                    <a:pt x="2163" y="16644"/>
                  </a:lnTo>
                  <a:lnTo>
                    <a:pt x="3104" y="16832"/>
                  </a:lnTo>
                  <a:lnTo>
                    <a:pt x="4044" y="16926"/>
                  </a:lnTo>
                  <a:lnTo>
                    <a:pt x="4702" y="16832"/>
                  </a:lnTo>
                  <a:lnTo>
                    <a:pt x="5266" y="16738"/>
                  </a:lnTo>
                  <a:lnTo>
                    <a:pt x="5924" y="16644"/>
                  </a:lnTo>
                  <a:lnTo>
                    <a:pt x="6489" y="16361"/>
                  </a:lnTo>
                  <a:lnTo>
                    <a:pt x="7147" y="15891"/>
                  </a:lnTo>
                  <a:lnTo>
                    <a:pt x="7711" y="15327"/>
                  </a:lnTo>
                  <a:lnTo>
                    <a:pt x="8181" y="14575"/>
                  </a:lnTo>
                  <a:lnTo>
                    <a:pt x="8369" y="13729"/>
                  </a:lnTo>
                  <a:lnTo>
                    <a:pt x="8369" y="13165"/>
                  </a:lnTo>
                  <a:lnTo>
                    <a:pt x="8275" y="12600"/>
                  </a:lnTo>
                  <a:lnTo>
                    <a:pt x="8087" y="12036"/>
                  </a:lnTo>
                  <a:lnTo>
                    <a:pt x="7805" y="11566"/>
                  </a:lnTo>
                  <a:lnTo>
                    <a:pt x="8369" y="11002"/>
                  </a:lnTo>
                  <a:lnTo>
                    <a:pt x="8651" y="10344"/>
                  </a:lnTo>
                  <a:lnTo>
                    <a:pt x="8933" y="9686"/>
                  </a:lnTo>
                  <a:lnTo>
                    <a:pt x="8933" y="8933"/>
                  </a:lnTo>
                  <a:lnTo>
                    <a:pt x="8839" y="8087"/>
                  </a:lnTo>
                  <a:lnTo>
                    <a:pt x="8463" y="7335"/>
                  </a:lnTo>
                  <a:lnTo>
                    <a:pt x="7993" y="6677"/>
                  </a:lnTo>
                  <a:lnTo>
                    <a:pt x="7335" y="6018"/>
                  </a:lnTo>
                  <a:lnTo>
                    <a:pt x="6207" y="5454"/>
                  </a:lnTo>
                  <a:lnTo>
                    <a:pt x="5172" y="5078"/>
                  </a:lnTo>
                  <a:lnTo>
                    <a:pt x="4044" y="4608"/>
                  </a:lnTo>
                  <a:lnTo>
                    <a:pt x="3574" y="4326"/>
                  </a:lnTo>
                  <a:lnTo>
                    <a:pt x="3104" y="4044"/>
                  </a:lnTo>
                  <a:lnTo>
                    <a:pt x="2916" y="3856"/>
                  </a:lnTo>
                  <a:lnTo>
                    <a:pt x="2822" y="3668"/>
                  </a:lnTo>
                  <a:lnTo>
                    <a:pt x="2728" y="3198"/>
                  </a:lnTo>
                  <a:lnTo>
                    <a:pt x="2822" y="2916"/>
                  </a:lnTo>
                  <a:lnTo>
                    <a:pt x="2916" y="2633"/>
                  </a:lnTo>
                  <a:lnTo>
                    <a:pt x="3104" y="2445"/>
                  </a:lnTo>
                  <a:lnTo>
                    <a:pt x="3386" y="2257"/>
                  </a:lnTo>
                  <a:lnTo>
                    <a:pt x="3856" y="1975"/>
                  </a:lnTo>
                  <a:lnTo>
                    <a:pt x="4326" y="1881"/>
                  </a:lnTo>
                  <a:lnTo>
                    <a:pt x="5360" y="1881"/>
                  </a:lnTo>
                  <a:lnTo>
                    <a:pt x="5924" y="1975"/>
                  </a:lnTo>
                  <a:lnTo>
                    <a:pt x="6395" y="2069"/>
                  </a:lnTo>
                  <a:lnTo>
                    <a:pt x="7241" y="2445"/>
                  </a:lnTo>
                  <a:lnTo>
                    <a:pt x="7617" y="2539"/>
                  </a:lnTo>
                  <a:lnTo>
                    <a:pt x="7993" y="2539"/>
                  </a:lnTo>
                  <a:lnTo>
                    <a:pt x="8275" y="2351"/>
                  </a:lnTo>
                  <a:lnTo>
                    <a:pt x="8557" y="2069"/>
                  </a:lnTo>
                  <a:lnTo>
                    <a:pt x="8651" y="1787"/>
                  </a:lnTo>
                  <a:lnTo>
                    <a:pt x="8651" y="1411"/>
                  </a:lnTo>
                  <a:lnTo>
                    <a:pt x="8463" y="1129"/>
                  </a:lnTo>
                  <a:lnTo>
                    <a:pt x="8181" y="847"/>
                  </a:lnTo>
                  <a:lnTo>
                    <a:pt x="7617" y="565"/>
                  </a:lnTo>
                  <a:lnTo>
                    <a:pt x="6959" y="283"/>
                  </a:lnTo>
                  <a:lnTo>
                    <a:pt x="6207" y="95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337275" y="785199"/>
            <a:ext cx="6469500" cy="1157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Компетенция Суда ЕАЭС</a:t>
            </a:r>
            <a:br>
              <a:rPr lang="ru-RU" sz="3000" dirty="0" smtClean="0"/>
            </a:br>
            <a:r>
              <a:rPr lang="ru-RU" sz="2400" dirty="0" smtClean="0"/>
              <a:t>(по конкуренции)</a:t>
            </a:r>
            <a:endParaRPr sz="3000"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251520" y="1779662"/>
            <a:ext cx="4039628" cy="1871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200" b="1" dirty="0" smtClean="0"/>
              <a:t>       </a:t>
            </a:r>
            <a:r>
              <a:rPr lang="ru-RU" sz="1900" b="1" dirty="0" smtClean="0"/>
              <a:t> РАССМОТРЕНИЕ СПОРОВ 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● Споры о соответствии решения ЕЭК Договору (международным договорам в рамках Союза) </a:t>
            </a:r>
          </a:p>
          <a:p>
            <a:pPr marL="0" lvl="0" indent="0">
              <a:buNone/>
            </a:pPr>
            <a:r>
              <a:rPr lang="ru-RU" dirty="0"/>
              <a:t>● </a:t>
            </a:r>
            <a:r>
              <a:rPr lang="ru-RU" dirty="0" smtClean="0"/>
              <a:t> Споры об оспаривании действия (бездействия) ЕЭК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12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700" b="1" dirty="0" smtClean="0"/>
              <a:t>Право обращения у субъектов хозяйствования и государств-членов</a:t>
            </a:r>
            <a:endParaRPr sz="1700" b="1"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01674" y="1707654"/>
            <a:ext cx="4462814" cy="1913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РАЗЪЯСНЕНИЕ ПОЛОЖЕНИЙ ПРАВА СОЮЗА :</a:t>
            </a:r>
          </a:p>
          <a:p>
            <a:pPr marL="0" lvl="0" indent="0">
              <a:buNone/>
            </a:pPr>
            <a:r>
              <a:rPr lang="ru-RU" dirty="0" smtClean="0"/>
              <a:t>Договора </a:t>
            </a:r>
            <a:r>
              <a:rPr lang="ru-RU" dirty="0"/>
              <a:t>о Союзе, международных договоров в рамках Союза и решений органов </a:t>
            </a:r>
            <a:r>
              <a:rPr lang="ru-RU" dirty="0" smtClean="0"/>
              <a:t>Союза </a:t>
            </a:r>
          </a:p>
          <a:p>
            <a:pPr marL="0" lvl="0" indent="0">
              <a:buNone/>
            </a:pPr>
            <a:endParaRPr lang="ru-RU" sz="1700" dirty="0" smtClean="0"/>
          </a:p>
          <a:p>
            <a:pPr marL="0" lvl="0" indent="0">
              <a:buNone/>
            </a:pPr>
            <a:r>
              <a:rPr lang="en-US" sz="1700" i="1" dirty="0" smtClean="0"/>
              <a:t>NB! </a:t>
            </a:r>
            <a:r>
              <a:rPr lang="ru-RU" sz="1700" b="1" i="1" dirty="0" smtClean="0"/>
              <a:t>Право обращения только у государств! </a:t>
            </a:r>
          </a:p>
          <a:p>
            <a:pPr marL="0" lvl="0" indent="0" algn="just">
              <a:buNone/>
            </a:pPr>
            <a:r>
              <a:rPr lang="ru-RU" sz="1700" i="1" dirty="0" smtClean="0"/>
              <a:t>См. </a:t>
            </a:r>
            <a:r>
              <a:rPr lang="ru-RU" sz="1700" dirty="0" smtClean="0"/>
              <a:t>Указ </a:t>
            </a:r>
            <a:r>
              <a:rPr lang="ru-RU" sz="1700" dirty="0"/>
              <a:t>Президента Республики Казахстан от 6 мая 2015 г. № 20 </a:t>
            </a:r>
            <a:endParaRPr lang="ru-RU" sz="1700" dirty="0" smtClean="0"/>
          </a:p>
          <a:p>
            <a:pPr marL="0" lvl="0" indent="0" algn="r">
              <a:buNone/>
            </a:pPr>
            <a:r>
              <a:rPr lang="ru-RU" sz="1700" b="1" dirty="0"/>
              <a:t>3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547664" y="4371949"/>
            <a:ext cx="6170386" cy="43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900" i="1" dirty="0"/>
          </a:p>
        </p:txBody>
      </p:sp>
      <p:grpSp>
        <p:nvGrpSpPr>
          <p:cNvPr id="9" name="Shape 256"/>
          <p:cNvGrpSpPr/>
          <p:nvPr/>
        </p:nvGrpSpPr>
        <p:grpSpPr>
          <a:xfrm>
            <a:off x="34244" y="1594866"/>
            <a:ext cx="612195" cy="601977"/>
            <a:chOff x="6425125" y="4312575"/>
            <a:chExt cx="846275" cy="832150"/>
          </a:xfrm>
        </p:grpSpPr>
        <p:sp>
          <p:nvSpPr>
            <p:cNvPr id="10" name="Shape 257"/>
            <p:cNvSpPr/>
            <p:nvPr/>
          </p:nvSpPr>
          <p:spPr>
            <a:xfrm>
              <a:off x="6425125" y="4312575"/>
              <a:ext cx="691125" cy="691125"/>
            </a:xfrm>
            <a:custGeom>
              <a:avLst/>
              <a:gdLst/>
              <a:ahLst/>
              <a:cxnLst/>
              <a:rect l="0" t="0" r="0" b="0"/>
              <a:pathLst>
                <a:path w="27645" h="27645" extrusionOk="0">
                  <a:moveTo>
                    <a:pt x="16079" y="1881"/>
                  </a:moveTo>
                  <a:lnTo>
                    <a:pt x="16174" y="1975"/>
                  </a:lnTo>
                  <a:lnTo>
                    <a:pt x="16268" y="2163"/>
                  </a:lnTo>
                  <a:lnTo>
                    <a:pt x="16362" y="2257"/>
                  </a:lnTo>
                  <a:lnTo>
                    <a:pt x="16268" y="2351"/>
                  </a:lnTo>
                  <a:lnTo>
                    <a:pt x="16174" y="2445"/>
                  </a:lnTo>
                  <a:lnTo>
                    <a:pt x="13353" y="5266"/>
                  </a:lnTo>
                  <a:lnTo>
                    <a:pt x="13259" y="5454"/>
                  </a:lnTo>
                  <a:lnTo>
                    <a:pt x="12977" y="5454"/>
                  </a:lnTo>
                  <a:lnTo>
                    <a:pt x="12883" y="5266"/>
                  </a:lnTo>
                  <a:lnTo>
                    <a:pt x="12789" y="5172"/>
                  </a:lnTo>
                  <a:lnTo>
                    <a:pt x="12789" y="5078"/>
                  </a:lnTo>
                  <a:lnTo>
                    <a:pt x="12789" y="4889"/>
                  </a:lnTo>
                  <a:lnTo>
                    <a:pt x="12883" y="4795"/>
                  </a:lnTo>
                  <a:lnTo>
                    <a:pt x="15703" y="1975"/>
                  </a:lnTo>
                  <a:lnTo>
                    <a:pt x="15891" y="1881"/>
                  </a:lnTo>
                  <a:close/>
                  <a:moveTo>
                    <a:pt x="15609" y="10719"/>
                  </a:moveTo>
                  <a:lnTo>
                    <a:pt x="16832" y="11942"/>
                  </a:lnTo>
                  <a:lnTo>
                    <a:pt x="16550" y="12318"/>
                  </a:lnTo>
                  <a:lnTo>
                    <a:pt x="16268" y="12506"/>
                  </a:lnTo>
                  <a:lnTo>
                    <a:pt x="15045" y="11283"/>
                  </a:lnTo>
                  <a:lnTo>
                    <a:pt x="15233" y="11001"/>
                  </a:lnTo>
                  <a:lnTo>
                    <a:pt x="15421" y="10813"/>
                  </a:lnTo>
                  <a:lnTo>
                    <a:pt x="15609" y="10719"/>
                  </a:lnTo>
                  <a:close/>
                  <a:moveTo>
                    <a:pt x="17866" y="3573"/>
                  </a:moveTo>
                  <a:lnTo>
                    <a:pt x="24072" y="9779"/>
                  </a:lnTo>
                  <a:lnTo>
                    <a:pt x="20687" y="13164"/>
                  </a:lnTo>
                  <a:lnTo>
                    <a:pt x="14481" y="6958"/>
                  </a:lnTo>
                  <a:lnTo>
                    <a:pt x="17866" y="3573"/>
                  </a:lnTo>
                  <a:close/>
                  <a:moveTo>
                    <a:pt x="25482" y="11283"/>
                  </a:moveTo>
                  <a:lnTo>
                    <a:pt x="25576" y="11377"/>
                  </a:lnTo>
                  <a:lnTo>
                    <a:pt x="25670" y="11565"/>
                  </a:lnTo>
                  <a:lnTo>
                    <a:pt x="25764" y="11659"/>
                  </a:lnTo>
                  <a:lnTo>
                    <a:pt x="25670" y="11754"/>
                  </a:lnTo>
                  <a:lnTo>
                    <a:pt x="25576" y="11848"/>
                  </a:lnTo>
                  <a:lnTo>
                    <a:pt x="22755" y="14668"/>
                  </a:lnTo>
                  <a:lnTo>
                    <a:pt x="22661" y="14856"/>
                  </a:lnTo>
                  <a:lnTo>
                    <a:pt x="22379" y="14856"/>
                  </a:lnTo>
                  <a:lnTo>
                    <a:pt x="22285" y="14668"/>
                  </a:lnTo>
                  <a:lnTo>
                    <a:pt x="22191" y="14574"/>
                  </a:lnTo>
                  <a:lnTo>
                    <a:pt x="22191" y="14480"/>
                  </a:lnTo>
                  <a:lnTo>
                    <a:pt x="22191" y="14292"/>
                  </a:lnTo>
                  <a:lnTo>
                    <a:pt x="22285" y="14198"/>
                  </a:lnTo>
                  <a:lnTo>
                    <a:pt x="25106" y="11377"/>
                  </a:lnTo>
                  <a:lnTo>
                    <a:pt x="25200" y="11283"/>
                  </a:lnTo>
                  <a:close/>
                  <a:moveTo>
                    <a:pt x="13729" y="12600"/>
                  </a:moveTo>
                  <a:lnTo>
                    <a:pt x="15045" y="13916"/>
                  </a:lnTo>
                  <a:lnTo>
                    <a:pt x="14857" y="14386"/>
                  </a:lnTo>
                  <a:lnTo>
                    <a:pt x="14575" y="14856"/>
                  </a:lnTo>
                  <a:lnTo>
                    <a:pt x="14293" y="15233"/>
                  </a:lnTo>
                  <a:lnTo>
                    <a:pt x="13823" y="15515"/>
                  </a:lnTo>
                  <a:lnTo>
                    <a:pt x="11378" y="17019"/>
                  </a:lnTo>
                  <a:lnTo>
                    <a:pt x="10532" y="16173"/>
                  </a:lnTo>
                  <a:lnTo>
                    <a:pt x="12036" y="13728"/>
                  </a:lnTo>
                  <a:lnTo>
                    <a:pt x="12318" y="13352"/>
                  </a:lnTo>
                  <a:lnTo>
                    <a:pt x="12789" y="12976"/>
                  </a:lnTo>
                  <a:lnTo>
                    <a:pt x="13259" y="12788"/>
                  </a:lnTo>
                  <a:lnTo>
                    <a:pt x="13729" y="12600"/>
                  </a:lnTo>
                  <a:close/>
                  <a:moveTo>
                    <a:pt x="9027" y="17301"/>
                  </a:moveTo>
                  <a:lnTo>
                    <a:pt x="10250" y="18523"/>
                  </a:lnTo>
                  <a:lnTo>
                    <a:pt x="10062" y="18900"/>
                  </a:lnTo>
                  <a:lnTo>
                    <a:pt x="9686" y="19088"/>
                  </a:lnTo>
                  <a:lnTo>
                    <a:pt x="8463" y="17865"/>
                  </a:lnTo>
                  <a:lnTo>
                    <a:pt x="8745" y="17489"/>
                  </a:lnTo>
                  <a:lnTo>
                    <a:pt x="9027" y="17301"/>
                  </a:lnTo>
                  <a:close/>
                  <a:moveTo>
                    <a:pt x="7523" y="19558"/>
                  </a:moveTo>
                  <a:lnTo>
                    <a:pt x="8087" y="20122"/>
                  </a:lnTo>
                  <a:lnTo>
                    <a:pt x="2540" y="25576"/>
                  </a:lnTo>
                  <a:lnTo>
                    <a:pt x="2351" y="25764"/>
                  </a:lnTo>
                  <a:lnTo>
                    <a:pt x="2069" y="25764"/>
                  </a:lnTo>
                  <a:lnTo>
                    <a:pt x="1975" y="25576"/>
                  </a:lnTo>
                  <a:lnTo>
                    <a:pt x="1881" y="25482"/>
                  </a:lnTo>
                  <a:lnTo>
                    <a:pt x="1881" y="25388"/>
                  </a:lnTo>
                  <a:lnTo>
                    <a:pt x="1881" y="25199"/>
                  </a:lnTo>
                  <a:lnTo>
                    <a:pt x="1975" y="25105"/>
                  </a:lnTo>
                  <a:lnTo>
                    <a:pt x="7523" y="19558"/>
                  </a:lnTo>
                  <a:close/>
                  <a:moveTo>
                    <a:pt x="15515" y="0"/>
                  </a:moveTo>
                  <a:lnTo>
                    <a:pt x="15139" y="94"/>
                  </a:lnTo>
                  <a:lnTo>
                    <a:pt x="14763" y="376"/>
                  </a:lnTo>
                  <a:lnTo>
                    <a:pt x="14387" y="658"/>
                  </a:lnTo>
                  <a:lnTo>
                    <a:pt x="11566" y="3479"/>
                  </a:lnTo>
                  <a:lnTo>
                    <a:pt x="11284" y="3855"/>
                  </a:lnTo>
                  <a:lnTo>
                    <a:pt x="11096" y="4231"/>
                  </a:lnTo>
                  <a:lnTo>
                    <a:pt x="10908" y="4607"/>
                  </a:lnTo>
                  <a:lnTo>
                    <a:pt x="10908" y="5078"/>
                  </a:lnTo>
                  <a:lnTo>
                    <a:pt x="10908" y="5548"/>
                  </a:lnTo>
                  <a:lnTo>
                    <a:pt x="11096" y="5924"/>
                  </a:lnTo>
                  <a:lnTo>
                    <a:pt x="11284" y="6300"/>
                  </a:lnTo>
                  <a:lnTo>
                    <a:pt x="11566" y="6676"/>
                  </a:lnTo>
                  <a:lnTo>
                    <a:pt x="11942" y="6958"/>
                  </a:lnTo>
                  <a:lnTo>
                    <a:pt x="12224" y="7146"/>
                  </a:lnTo>
                  <a:lnTo>
                    <a:pt x="12318" y="7334"/>
                  </a:lnTo>
                  <a:lnTo>
                    <a:pt x="12506" y="7616"/>
                  </a:lnTo>
                  <a:lnTo>
                    <a:pt x="14293" y="9403"/>
                  </a:lnTo>
                  <a:lnTo>
                    <a:pt x="14011" y="9685"/>
                  </a:lnTo>
                  <a:lnTo>
                    <a:pt x="13729" y="10061"/>
                  </a:lnTo>
                  <a:lnTo>
                    <a:pt x="13541" y="10437"/>
                  </a:lnTo>
                  <a:lnTo>
                    <a:pt x="13353" y="10813"/>
                  </a:lnTo>
                  <a:lnTo>
                    <a:pt x="12506" y="11095"/>
                  </a:lnTo>
                  <a:lnTo>
                    <a:pt x="11754" y="11471"/>
                  </a:lnTo>
                  <a:lnTo>
                    <a:pt x="11002" y="12036"/>
                  </a:lnTo>
                  <a:lnTo>
                    <a:pt x="10532" y="12788"/>
                  </a:lnTo>
                  <a:lnTo>
                    <a:pt x="8839" y="15515"/>
                  </a:lnTo>
                  <a:lnTo>
                    <a:pt x="8463" y="15609"/>
                  </a:lnTo>
                  <a:lnTo>
                    <a:pt x="8087" y="15797"/>
                  </a:lnTo>
                  <a:lnTo>
                    <a:pt x="7711" y="16079"/>
                  </a:lnTo>
                  <a:lnTo>
                    <a:pt x="7429" y="16361"/>
                  </a:lnTo>
                  <a:lnTo>
                    <a:pt x="7147" y="16643"/>
                  </a:lnTo>
                  <a:lnTo>
                    <a:pt x="6959" y="17019"/>
                  </a:lnTo>
                  <a:lnTo>
                    <a:pt x="6771" y="17395"/>
                  </a:lnTo>
                  <a:lnTo>
                    <a:pt x="6677" y="17865"/>
                  </a:lnTo>
                  <a:lnTo>
                    <a:pt x="659" y="23695"/>
                  </a:lnTo>
                  <a:lnTo>
                    <a:pt x="377" y="24071"/>
                  </a:lnTo>
                  <a:lnTo>
                    <a:pt x="95" y="24447"/>
                  </a:lnTo>
                  <a:lnTo>
                    <a:pt x="1" y="24917"/>
                  </a:lnTo>
                  <a:lnTo>
                    <a:pt x="1" y="25388"/>
                  </a:lnTo>
                  <a:lnTo>
                    <a:pt x="1" y="25764"/>
                  </a:lnTo>
                  <a:lnTo>
                    <a:pt x="95" y="26234"/>
                  </a:lnTo>
                  <a:lnTo>
                    <a:pt x="377" y="26610"/>
                  </a:lnTo>
                  <a:lnTo>
                    <a:pt x="659" y="26986"/>
                  </a:lnTo>
                  <a:lnTo>
                    <a:pt x="941" y="27268"/>
                  </a:lnTo>
                  <a:lnTo>
                    <a:pt x="1317" y="27456"/>
                  </a:lnTo>
                  <a:lnTo>
                    <a:pt x="1787" y="27550"/>
                  </a:lnTo>
                  <a:lnTo>
                    <a:pt x="2257" y="27644"/>
                  </a:lnTo>
                  <a:lnTo>
                    <a:pt x="2634" y="27550"/>
                  </a:lnTo>
                  <a:lnTo>
                    <a:pt x="3104" y="27456"/>
                  </a:lnTo>
                  <a:lnTo>
                    <a:pt x="3480" y="27268"/>
                  </a:lnTo>
                  <a:lnTo>
                    <a:pt x="3856" y="26892"/>
                  </a:lnTo>
                  <a:lnTo>
                    <a:pt x="9780" y="20968"/>
                  </a:lnTo>
                  <a:lnTo>
                    <a:pt x="10250" y="20874"/>
                  </a:lnTo>
                  <a:lnTo>
                    <a:pt x="10626" y="20686"/>
                  </a:lnTo>
                  <a:lnTo>
                    <a:pt x="11002" y="20498"/>
                  </a:lnTo>
                  <a:lnTo>
                    <a:pt x="11284" y="20216"/>
                  </a:lnTo>
                  <a:lnTo>
                    <a:pt x="11566" y="19934"/>
                  </a:lnTo>
                  <a:lnTo>
                    <a:pt x="11848" y="19558"/>
                  </a:lnTo>
                  <a:lnTo>
                    <a:pt x="12036" y="19182"/>
                  </a:lnTo>
                  <a:lnTo>
                    <a:pt x="12130" y="18806"/>
                  </a:lnTo>
                  <a:lnTo>
                    <a:pt x="14857" y="17113"/>
                  </a:lnTo>
                  <a:lnTo>
                    <a:pt x="15515" y="16643"/>
                  </a:lnTo>
                  <a:lnTo>
                    <a:pt x="16174" y="15985"/>
                  </a:lnTo>
                  <a:lnTo>
                    <a:pt x="16550" y="15139"/>
                  </a:lnTo>
                  <a:lnTo>
                    <a:pt x="16832" y="14292"/>
                  </a:lnTo>
                  <a:lnTo>
                    <a:pt x="17208" y="14104"/>
                  </a:lnTo>
                  <a:lnTo>
                    <a:pt x="17584" y="13916"/>
                  </a:lnTo>
                  <a:lnTo>
                    <a:pt x="17960" y="13634"/>
                  </a:lnTo>
                  <a:lnTo>
                    <a:pt x="18242" y="13352"/>
                  </a:lnTo>
                  <a:lnTo>
                    <a:pt x="20029" y="15139"/>
                  </a:lnTo>
                  <a:lnTo>
                    <a:pt x="20217" y="15327"/>
                  </a:lnTo>
                  <a:lnTo>
                    <a:pt x="20499" y="15421"/>
                  </a:lnTo>
                  <a:lnTo>
                    <a:pt x="20687" y="15797"/>
                  </a:lnTo>
                  <a:lnTo>
                    <a:pt x="20969" y="16079"/>
                  </a:lnTo>
                  <a:lnTo>
                    <a:pt x="21345" y="16361"/>
                  </a:lnTo>
                  <a:lnTo>
                    <a:pt x="21721" y="16549"/>
                  </a:lnTo>
                  <a:lnTo>
                    <a:pt x="22097" y="16737"/>
                  </a:lnTo>
                  <a:lnTo>
                    <a:pt x="23038" y="16737"/>
                  </a:lnTo>
                  <a:lnTo>
                    <a:pt x="23414" y="16549"/>
                  </a:lnTo>
                  <a:lnTo>
                    <a:pt x="23790" y="16361"/>
                  </a:lnTo>
                  <a:lnTo>
                    <a:pt x="24166" y="16079"/>
                  </a:lnTo>
                  <a:lnTo>
                    <a:pt x="26987" y="13258"/>
                  </a:lnTo>
                  <a:lnTo>
                    <a:pt x="27269" y="12882"/>
                  </a:lnTo>
                  <a:lnTo>
                    <a:pt x="27551" y="12506"/>
                  </a:lnTo>
                  <a:lnTo>
                    <a:pt x="27645" y="12036"/>
                  </a:lnTo>
                  <a:lnTo>
                    <a:pt x="27645" y="11659"/>
                  </a:lnTo>
                  <a:lnTo>
                    <a:pt x="27645" y="11189"/>
                  </a:lnTo>
                  <a:lnTo>
                    <a:pt x="27551" y="10813"/>
                  </a:lnTo>
                  <a:lnTo>
                    <a:pt x="27269" y="10437"/>
                  </a:lnTo>
                  <a:lnTo>
                    <a:pt x="26987" y="10061"/>
                  </a:lnTo>
                  <a:lnTo>
                    <a:pt x="26705" y="9779"/>
                  </a:lnTo>
                  <a:lnTo>
                    <a:pt x="26329" y="9591"/>
                  </a:lnTo>
                  <a:lnTo>
                    <a:pt x="26234" y="9309"/>
                  </a:lnTo>
                  <a:lnTo>
                    <a:pt x="26046" y="9121"/>
                  </a:lnTo>
                  <a:lnTo>
                    <a:pt x="18524" y="1599"/>
                  </a:lnTo>
                  <a:lnTo>
                    <a:pt x="18336" y="1410"/>
                  </a:lnTo>
                  <a:lnTo>
                    <a:pt x="18054" y="1316"/>
                  </a:lnTo>
                  <a:lnTo>
                    <a:pt x="17866" y="940"/>
                  </a:lnTo>
                  <a:lnTo>
                    <a:pt x="17584" y="658"/>
                  </a:lnTo>
                  <a:lnTo>
                    <a:pt x="17208" y="376"/>
                  </a:lnTo>
                  <a:lnTo>
                    <a:pt x="16832" y="94"/>
                  </a:lnTo>
                  <a:lnTo>
                    <a:pt x="16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58"/>
            <p:cNvSpPr/>
            <p:nvPr/>
          </p:nvSpPr>
          <p:spPr>
            <a:xfrm>
              <a:off x="6801250" y="4956650"/>
              <a:ext cx="470150" cy="188075"/>
            </a:xfrm>
            <a:custGeom>
              <a:avLst/>
              <a:gdLst/>
              <a:ahLst/>
              <a:cxnLst/>
              <a:rect l="0" t="0" r="0" b="0"/>
              <a:pathLst>
                <a:path w="18806" h="7523" extrusionOk="0">
                  <a:moveTo>
                    <a:pt x="14104" y="1881"/>
                  </a:moveTo>
                  <a:lnTo>
                    <a:pt x="14104" y="2821"/>
                  </a:lnTo>
                  <a:lnTo>
                    <a:pt x="4702" y="2821"/>
                  </a:lnTo>
                  <a:lnTo>
                    <a:pt x="4702" y="1881"/>
                  </a:lnTo>
                  <a:close/>
                  <a:moveTo>
                    <a:pt x="15515" y="4702"/>
                  </a:moveTo>
                  <a:lnTo>
                    <a:pt x="15985" y="4890"/>
                  </a:lnTo>
                  <a:lnTo>
                    <a:pt x="16361" y="5266"/>
                  </a:lnTo>
                  <a:lnTo>
                    <a:pt x="16643" y="5642"/>
                  </a:lnTo>
                  <a:lnTo>
                    <a:pt x="2069" y="5642"/>
                  </a:lnTo>
                  <a:lnTo>
                    <a:pt x="2445" y="5266"/>
                  </a:lnTo>
                  <a:lnTo>
                    <a:pt x="2821" y="4890"/>
                  </a:lnTo>
                  <a:lnTo>
                    <a:pt x="3197" y="4702"/>
                  </a:lnTo>
                  <a:close/>
                  <a:moveTo>
                    <a:pt x="3385" y="1"/>
                  </a:moveTo>
                  <a:lnTo>
                    <a:pt x="3103" y="283"/>
                  </a:lnTo>
                  <a:lnTo>
                    <a:pt x="2821" y="565"/>
                  </a:lnTo>
                  <a:lnTo>
                    <a:pt x="2821" y="941"/>
                  </a:lnTo>
                  <a:lnTo>
                    <a:pt x="2821" y="2915"/>
                  </a:lnTo>
                  <a:lnTo>
                    <a:pt x="2163" y="3104"/>
                  </a:lnTo>
                  <a:lnTo>
                    <a:pt x="1693" y="3386"/>
                  </a:lnTo>
                  <a:lnTo>
                    <a:pt x="1223" y="3762"/>
                  </a:lnTo>
                  <a:lnTo>
                    <a:pt x="752" y="4232"/>
                  </a:lnTo>
                  <a:lnTo>
                    <a:pt x="470" y="4702"/>
                  </a:lnTo>
                  <a:lnTo>
                    <a:pt x="188" y="5266"/>
                  </a:lnTo>
                  <a:lnTo>
                    <a:pt x="0" y="5924"/>
                  </a:lnTo>
                  <a:lnTo>
                    <a:pt x="0" y="6583"/>
                  </a:lnTo>
                  <a:lnTo>
                    <a:pt x="0" y="6959"/>
                  </a:lnTo>
                  <a:lnTo>
                    <a:pt x="282" y="7241"/>
                  </a:lnTo>
                  <a:lnTo>
                    <a:pt x="564" y="7429"/>
                  </a:lnTo>
                  <a:lnTo>
                    <a:pt x="940" y="7523"/>
                  </a:lnTo>
                  <a:lnTo>
                    <a:pt x="17865" y="7523"/>
                  </a:lnTo>
                  <a:lnTo>
                    <a:pt x="18242" y="7429"/>
                  </a:lnTo>
                  <a:lnTo>
                    <a:pt x="18524" y="7241"/>
                  </a:lnTo>
                  <a:lnTo>
                    <a:pt x="18712" y="6959"/>
                  </a:lnTo>
                  <a:lnTo>
                    <a:pt x="18806" y="6583"/>
                  </a:lnTo>
                  <a:lnTo>
                    <a:pt x="18712" y="5924"/>
                  </a:lnTo>
                  <a:lnTo>
                    <a:pt x="18524" y="5266"/>
                  </a:lnTo>
                  <a:lnTo>
                    <a:pt x="18336" y="4702"/>
                  </a:lnTo>
                  <a:lnTo>
                    <a:pt x="17959" y="4232"/>
                  </a:lnTo>
                  <a:lnTo>
                    <a:pt x="17583" y="3762"/>
                  </a:lnTo>
                  <a:lnTo>
                    <a:pt x="17113" y="3386"/>
                  </a:lnTo>
                  <a:lnTo>
                    <a:pt x="16549" y="3104"/>
                  </a:lnTo>
                  <a:lnTo>
                    <a:pt x="15985" y="2915"/>
                  </a:lnTo>
                  <a:lnTo>
                    <a:pt x="15985" y="941"/>
                  </a:lnTo>
                  <a:lnTo>
                    <a:pt x="15891" y="565"/>
                  </a:lnTo>
                  <a:lnTo>
                    <a:pt x="15703" y="283"/>
                  </a:lnTo>
                  <a:lnTo>
                    <a:pt x="15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Shape 249"/>
          <p:cNvSpPr/>
          <p:nvPr/>
        </p:nvSpPr>
        <p:spPr>
          <a:xfrm>
            <a:off x="8334481" y="1330108"/>
            <a:ext cx="612195" cy="612195"/>
          </a:xfrm>
          <a:custGeom>
            <a:avLst/>
            <a:gdLst/>
            <a:ahLst/>
            <a:cxnLst/>
            <a:rect l="0" t="0" r="0" b="0"/>
            <a:pathLst>
              <a:path w="33851" h="33851" extrusionOk="0">
                <a:moveTo>
                  <a:pt x="16926" y="1881"/>
                </a:moveTo>
                <a:lnTo>
                  <a:pt x="17302" y="1975"/>
                </a:lnTo>
                <a:lnTo>
                  <a:pt x="17584" y="2163"/>
                </a:lnTo>
                <a:lnTo>
                  <a:pt x="17772" y="2445"/>
                </a:lnTo>
                <a:lnTo>
                  <a:pt x="17866" y="2821"/>
                </a:lnTo>
                <a:lnTo>
                  <a:pt x="17772" y="3197"/>
                </a:lnTo>
                <a:lnTo>
                  <a:pt x="17584" y="3479"/>
                </a:lnTo>
                <a:lnTo>
                  <a:pt x="17302" y="3667"/>
                </a:lnTo>
                <a:lnTo>
                  <a:pt x="16926" y="3762"/>
                </a:lnTo>
                <a:lnTo>
                  <a:pt x="16550" y="3667"/>
                </a:lnTo>
                <a:lnTo>
                  <a:pt x="16268" y="3479"/>
                </a:lnTo>
                <a:lnTo>
                  <a:pt x="16080" y="3197"/>
                </a:lnTo>
                <a:lnTo>
                  <a:pt x="15986" y="2821"/>
                </a:lnTo>
                <a:lnTo>
                  <a:pt x="16080" y="2445"/>
                </a:lnTo>
                <a:lnTo>
                  <a:pt x="16268" y="2163"/>
                </a:lnTo>
                <a:lnTo>
                  <a:pt x="16550" y="1975"/>
                </a:lnTo>
                <a:lnTo>
                  <a:pt x="16926" y="1881"/>
                </a:lnTo>
                <a:close/>
                <a:moveTo>
                  <a:pt x="13165" y="2821"/>
                </a:moveTo>
                <a:lnTo>
                  <a:pt x="13541" y="2915"/>
                </a:lnTo>
                <a:lnTo>
                  <a:pt x="13823" y="3103"/>
                </a:lnTo>
                <a:lnTo>
                  <a:pt x="14011" y="3385"/>
                </a:lnTo>
                <a:lnTo>
                  <a:pt x="14105" y="3762"/>
                </a:lnTo>
                <a:lnTo>
                  <a:pt x="14011" y="4138"/>
                </a:lnTo>
                <a:lnTo>
                  <a:pt x="13823" y="4420"/>
                </a:lnTo>
                <a:lnTo>
                  <a:pt x="13541" y="4608"/>
                </a:lnTo>
                <a:lnTo>
                  <a:pt x="13165" y="4702"/>
                </a:lnTo>
                <a:lnTo>
                  <a:pt x="12789" y="4608"/>
                </a:lnTo>
                <a:lnTo>
                  <a:pt x="12507" y="4420"/>
                </a:lnTo>
                <a:lnTo>
                  <a:pt x="12318" y="4138"/>
                </a:lnTo>
                <a:lnTo>
                  <a:pt x="12224" y="3762"/>
                </a:lnTo>
                <a:lnTo>
                  <a:pt x="12318" y="3385"/>
                </a:lnTo>
                <a:lnTo>
                  <a:pt x="12507" y="3103"/>
                </a:lnTo>
                <a:lnTo>
                  <a:pt x="12789" y="2915"/>
                </a:lnTo>
                <a:lnTo>
                  <a:pt x="13165" y="2821"/>
                </a:lnTo>
                <a:close/>
                <a:moveTo>
                  <a:pt x="20687" y="2821"/>
                </a:moveTo>
                <a:lnTo>
                  <a:pt x="21063" y="2915"/>
                </a:lnTo>
                <a:lnTo>
                  <a:pt x="21345" y="3103"/>
                </a:lnTo>
                <a:lnTo>
                  <a:pt x="21533" y="3385"/>
                </a:lnTo>
                <a:lnTo>
                  <a:pt x="21627" y="3762"/>
                </a:lnTo>
                <a:lnTo>
                  <a:pt x="21533" y="4138"/>
                </a:lnTo>
                <a:lnTo>
                  <a:pt x="21345" y="4420"/>
                </a:lnTo>
                <a:lnTo>
                  <a:pt x="21063" y="4608"/>
                </a:lnTo>
                <a:lnTo>
                  <a:pt x="20687" y="4702"/>
                </a:lnTo>
                <a:lnTo>
                  <a:pt x="20311" y="4608"/>
                </a:lnTo>
                <a:lnTo>
                  <a:pt x="20029" y="4420"/>
                </a:lnTo>
                <a:lnTo>
                  <a:pt x="19841" y="4138"/>
                </a:lnTo>
                <a:lnTo>
                  <a:pt x="19747" y="3762"/>
                </a:lnTo>
                <a:lnTo>
                  <a:pt x="19841" y="3385"/>
                </a:lnTo>
                <a:lnTo>
                  <a:pt x="20029" y="3103"/>
                </a:lnTo>
                <a:lnTo>
                  <a:pt x="20311" y="2915"/>
                </a:lnTo>
                <a:lnTo>
                  <a:pt x="20687" y="2821"/>
                </a:lnTo>
                <a:close/>
                <a:moveTo>
                  <a:pt x="10344" y="5642"/>
                </a:moveTo>
                <a:lnTo>
                  <a:pt x="10720" y="5736"/>
                </a:lnTo>
                <a:lnTo>
                  <a:pt x="11002" y="5924"/>
                </a:lnTo>
                <a:lnTo>
                  <a:pt x="11190" y="6206"/>
                </a:lnTo>
                <a:lnTo>
                  <a:pt x="11284" y="6582"/>
                </a:lnTo>
                <a:lnTo>
                  <a:pt x="11190" y="6958"/>
                </a:lnTo>
                <a:lnTo>
                  <a:pt x="11002" y="7241"/>
                </a:lnTo>
                <a:lnTo>
                  <a:pt x="10720" y="7429"/>
                </a:lnTo>
                <a:lnTo>
                  <a:pt x="10344" y="7523"/>
                </a:lnTo>
                <a:lnTo>
                  <a:pt x="9968" y="7429"/>
                </a:lnTo>
                <a:lnTo>
                  <a:pt x="9686" y="7241"/>
                </a:lnTo>
                <a:lnTo>
                  <a:pt x="9498" y="6958"/>
                </a:lnTo>
                <a:lnTo>
                  <a:pt x="9404" y="6582"/>
                </a:lnTo>
                <a:lnTo>
                  <a:pt x="9498" y="6206"/>
                </a:lnTo>
                <a:lnTo>
                  <a:pt x="9686" y="5924"/>
                </a:lnTo>
                <a:lnTo>
                  <a:pt x="9968" y="5736"/>
                </a:lnTo>
                <a:lnTo>
                  <a:pt x="10344" y="5642"/>
                </a:lnTo>
                <a:close/>
                <a:moveTo>
                  <a:pt x="23508" y="5642"/>
                </a:moveTo>
                <a:lnTo>
                  <a:pt x="23884" y="5736"/>
                </a:lnTo>
                <a:lnTo>
                  <a:pt x="24166" y="5924"/>
                </a:lnTo>
                <a:lnTo>
                  <a:pt x="24354" y="6206"/>
                </a:lnTo>
                <a:lnTo>
                  <a:pt x="24448" y="6582"/>
                </a:lnTo>
                <a:lnTo>
                  <a:pt x="24354" y="6958"/>
                </a:lnTo>
                <a:lnTo>
                  <a:pt x="24166" y="7241"/>
                </a:lnTo>
                <a:lnTo>
                  <a:pt x="23884" y="7429"/>
                </a:lnTo>
                <a:lnTo>
                  <a:pt x="23508" y="7523"/>
                </a:lnTo>
                <a:lnTo>
                  <a:pt x="23132" y="7429"/>
                </a:lnTo>
                <a:lnTo>
                  <a:pt x="22850" y="7241"/>
                </a:lnTo>
                <a:lnTo>
                  <a:pt x="22662" y="6958"/>
                </a:lnTo>
                <a:lnTo>
                  <a:pt x="22567" y="6582"/>
                </a:lnTo>
                <a:lnTo>
                  <a:pt x="22662" y="6206"/>
                </a:lnTo>
                <a:lnTo>
                  <a:pt x="22850" y="5924"/>
                </a:lnTo>
                <a:lnTo>
                  <a:pt x="23132" y="5736"/>
                </a:lnTo>
                <a:lnTo>
                  <a:pt x="23508" y="5642"/>
                </a:lnTo>
                <a:close/>
                <a:moveTo>
                  <a:pt x="9404" y="9403"/>
                </a:moveTo>
                <a:lnTo>
                  <a:pt x="9780" y="9497"/>
                </a:lnTo>
                <a:lnTo>
                  <a:pt x="10062" y="9685"/>
                </a:lnTo>
                <a:lnTo>
                  <a:pt x="10250" y="9967"/>
                </a:lnTo>
                <a:lnTo>
                  <a:pt x="10344" y="10343"/>
                </a:lnTo>
                <a:lnTo>
                  <a:pt x="10250" y="10720"/>
                </a:lnTo>
                <a:lnTo>
                  <a:pt x="10062" y="11002"/>
                </a:lnTo>
                <a:lnTo>
                  <a:pt x="9780" y="11190"/>
                </a:lnTo>
                <a:lnTo>
                  <a:pt x="9404" y="11284"/>
                </a:lnTo>
                <a:lnTo>
                  <a:pt x="9028" y="11190"/>
                </a:lnTo>
                <a:lnTo>
                  <a:pt x="8745" y="11002"/>
                </a:lnTo>
                <a:lnTo>
                  <a:pt x="8557" y="10720"/>
                </a:lnTo>
                <a:lnTo>
                  <a:pt x="8463" y="10343"/>
                </a:lnTo>
                <a:lnTo>
                  <a:pt x="8557" y="9967"/>
                </a:lnTo>
                <a:lnTo>
                  <a:pt x="8745" y="9685"/>
                </a:lnTo>
                <a:lnTo>
                  <a:pt x="9028" y="9497"/>
                </a:lnTo>
                <a:lnTo>
                  <a:pt x="9404" y="9403"/>
                </a:lnTo>
                <a:close/>
                <a:moveTo>
                  <a:pt x="24448" y="9403"/>
                </a:moveTo>
                <a:lnTo>
                  <a:pt x="24824" y="9497"/>
                </a:lnTo>
                <a:lnTo>
                  <a:pt x="25106" y="9685"/>
                </a:lnTo>
                <a:lnTo>
                  <a:pt x="25294" y="9967"/>
                </a:lnTo>
                <a:lnTo>
                  <a:pt x="25388" y="10343"/>
                </a:lnTo>
                <a:lnTo>
                  <a:pt x="25294" y="10720"/>
                </a:lnTo>
                <a:lnTo>
                  <a:pt x="25106" y="11002"/>
                </a:lnTo>
                <a:lnTo>
                  <a:pt x="24824" y="11190"/>
                </a:lnTo>
                <a:lnTo>
                  <a:pt x="24448" y="11284"/>
                </a:lnTo>
                <a:lnTo>
                  <a:pt x="24072" y="11190"/>
                </a:lnTo>
                <a:lnTo>
                  <a:pt x="23790" y="11002"/>
                </a:lnTo>
                <a:lnTo>
                  <a:pt x="23602" y="10720"/>
                </a:lnTo>
                <a:lnTo>
                  <a:pt x="23508" y="10343"/>
                </a:lnTo>
                <a:lnTo>
                  <a:pt x="23602" y="9967"/>
                </a:lnTo>
                <a:lnTo>
                  <a:pt x="23790" y="9685"/>
                </a:lnTo>
                <a:lnTo>
                  <a:pt x="24072" y="9497"/>
                </a:lnTo>
                <a:lnTo>
                  <a:pt x="24448" y="9403"/>
                </a:lnTo>
                <a:close/>
                <a:moveTo>
                  <a:pt x="9404" y="13164"/>
                </a:moveTo>
                <a:lnTo>
                  <a:pt x="9780" y="13258"/>
                </a:lnTo>
                <a:lnTo>
                  <a:pt x="10062" y="13446"/>
                </a:lnTo>
                <a:lnTo>
                  <a:pt x="10250" y="13728"/>
                </a:lnTo>
                <a:lnTo>
                  <a:pt x="10344" y="14105"/>
                </a:lnTo>
                <a:lnTo>
                  <a:pt x="10250" y="14481"/>
                </a:lnTo>
                <a:lnTo>
                  <a:pt x="10062" y="14763"/>
                </a:lnTo>
                <a:lnTo>
                  <a:pt x="9780" y="14951"/>
                </a:lnTo>
                <a:lnTo>
                  <a:pt x="9404" y="15045"/>
                </a:lnTo>
                <a:lnTo>
                  <a:pt x="9028" y="14951"/>
                </a:lnTo>
                <a:lnTo>
                  <a:pt x="8745" y="14763"/>
                </a:lnTo>
                <a:lnTo>
                  <a:pt x="8557" y="14481"/>
                </a:lnTo>
                <a:lnTo>
                  <a:pt x="8463" y="14105"/>
                </a:lnTo>
                <a:lnTo>
                  <a:pt x="8557" y="13728"/>
                </a:lnTo>
                <a:lnTo>
                  <a:pt x="8745" y="13446"/>
                </a:lnTo>
                <a:lnTo>
                  <a:pt x="9028" y="13258"/>
                </a:lnTo>
                <a:lnTo>
                  <a:pt x="9404" y="13164"/>
                </a:lnTo>
                <a:close/>
                <a:moveTo>
                  <a:pt x="16926" y="5642"/>
                </a:moveTo>
                <a:lnTo>
                  <a:pt x="17866" y="5736"/>
                </a:lnTo>
                <a:lnTo>
                  <a:pt x="18712" y="6018"/>
                </a:lnTo>
                <a:lnTo>
                  <a:pt x="19559" y="6488"/>
                </a:lnTo>
                <a:lnTo>
                  <a:pt x="20217" y="7052"/>
                </a:lnTo>
                <a:lnTo>
                  <a:pt x="20781" y="7711"/>
                </a:lnTo>
                <a:lnTo>
                  <a:pt x="21251" y="8557"/>
                </a:lnTo>
                <a:lnTo>
                  <a:pt x="21533" y="9403"/>
                </a:lnTo>
                <a:lnTo>
                  <a:pt x="21627" y="10343"/>
                </a:lnTo>
                <a:lnTo>
                  <a:pt x="21533" y="11284"/>
                </a:lnTo>
                <a:lnTo>
                  <a:pt x="21251" y="12130"/>
                </a:lnTo>
                <a:lnTo>
                  <a:pt x="20781" y="12976"/>
                </a:lnTo>
                <a:lnTo>
                  <a:pt x="20217" y="13634"/>
                </a:lnTo>
                <a:lnTo>
                  <a:pt x="19559" y="14199"/>
                </a:lnTo>
                <a:lnTo>
                  <a:pt x="18712" y="14669"/>
                </a:lnTo>
                <a:lnTo>
                  <a:pt x="17866" y="14951"/>
                </a:lnTo>
                <a:lnTo>
                  <a:pt x="16926" y="15045"/>
                </a:lnTo>
                <a:lnTo>
                  <a:pt x="15986" y="14951"/>
                </a:lnTo>
                <a:lnTo>
                  <a:pt x="15139" y="14669"/>
                </a:lnTo>
                <a:lnTo>
                  <a:pt x="14293" y="14199"/>
                </a:lnTo>
                <a:lnTo>
                  <a:pt x="13635" y="13634"/>
                </a:lnTo>
                <a:lnTo>
                  <a:pt x="13071" y="12976"/>
                </a:lnTo>
                <a:lnTo>
                  <a:pt x="12601" y="12130"/>
                </a:lnTo>
                <a:lnTo>
                  <a:pt x="12318" y="11284"/>
                </a:lnTo>
                <a:lnTo>
                  <a:pt x="12224" y="10343"/>
                </a:lnTo>
                <a:lnTo>
                  <a:pt x="12318" y="9403"/>
                </a:lnTo>
                <a:lnTo>
                  <a:pt x="12601" y="8557"/>
                </a:lnTo>
                <a:lnTo>
                  <a:pt x="13071" y="7711"/>
                </a:lnTo>
                <a:lnTo>
                  <a:pt x="13635" y="7052"/>
                </a:lnTo>
                <a:lnTo>
                  <a:pt x="14293" y="6488"/>
                </a:lnTo>
                <a:lnTo>
                  <a:pt x="15139" y="6018"/>
                </a:lnTo>
                <a:lnTo>
                  <a:pt x="15986" y="5736"/>
                </a:lnTo>
                <a:lnTo>
                  <a:pt x="16926" y="5642"/>
                </a:lnTo>
                <a:close/>
                <a:moveTo>
                  <a:pt x="24448" y="13164"/>
                </a:moveTo>
                <a:lnTo>
                  <a:pt x="24824" y="13258"/>
                </a:lnTo>
                <a:lnTo>
                  <a:pt x="25106" y="13446"/>
                </a:lnTo>
                <a:lnTo>
                  <a:pt x="25294" y="13728"/>
                </a:lnTo>
                <a:lnTo>
                  <a:pt x="25388" y="14105"/>
                </a:lnTo>
                <a:lnTo>
                  <a:pt x="25294" y="14481"/>
                </a:lnTo>
                <a:lnTo>
                  <a:pt x="25106" y="14763"/>
                </a:lnTo>
                <a:lnTo>
                  <a:pt x="24824" y="14951"/>
                </a:lnTo>
                <a:lnTo>
                  <a:pt x="24448" y="15045"/>
                </a:lnTo>
                <a:lnTo>
                  <a:pt x="24072" y="14951"/>
                </a:lnTo>
                <a:lnTo>
                  <a:pt x="23790" y="14763"/>
                </a:lnTo>
                <a:lnTo>
                  <a:pt x="23602" y="14481"/>
                </a:lnTo>
                <a:lnTo>
                  <a:pt x="23508" y="14105"/>
                </a:lnTo>
                <a:lnTo>
                  <a:pt x="23602" y="13728"/>
                </a:lnTo>
                <a:lnTo>
                  <a:pt x="23790" y="13446"/>
                </a:lnTo>
                <a:lnTo>
                  <a:pt x="24072" y="13258"/>
                </a:lnTo>
                <a:lnTo>
                  <a:pt x="24448" y="13164"/>
                </a:lnTo>
                <a:close/>
                <a:moveTo>
                  <a:pt x="12036" y="14763"/>
                </a:moveTo>
                <a:lnTo>
                  <a:pt x="12507" y="15233"/>
                </a:lnTo>
                <a:lnTo>
                  <a:pt x="12977" y="15609"/>
                </a:lnTo>
                <a:lnTo>
                  <a:pt x="14105" y="16267"/>
                </a:lnTo>
                <a:lnTo>
                  <a:pt x="14105" y="22567"/>
                </a:lnTo>
                <a:lnTo>
                  <a:pt x="3762" y="22567"/>
                </a:lnTo>
                <a:lnTo>
                  <a:pt x="3856" y="21627"/>
                </a:lnTo>
                <a:lnTo>
                  <a:pt x="4138" y="20686"/>
                </a:lnTo>
                <a:lnTo>
                  <a:pt x="4514" y="19934"/>
                </a:lnTo>
                <a:lnTo>
                  <a:pt x="4984" y="19088"/>
                </a:lnTo>
                <a:lnTo>
                  <a:pt x="5548" y="18430"/>
                </a:lnTo>
                <a:lnTo>
                  <a:pt x="6207" y="17772"/>
                </a:lnTo>
                <a:lnTo>
                  <a:pt x="7053" y="17301"/>
                </a:lnTo>
                <a:lnTo>
                  <a:pt x="7899" y="16831"/>
                </a:lnTo>
                <a:lnTo>
                  <a:pt x="7993" y="16737"/>
                </a:lnTo>
                <a:lnTo>
                  <a:pt x="8181" y="16643"/>
                </a:lnTo>
                <a:lnTo>
                  <a:pt x="8745" y="16831"/>
                </a:lnTo>
                <a:lnTo>
                  <a:pt x="9404" y="16925"/>
                </a:lnTo>
                <a:lnTo>
                  <a:pt x="9874" y="16831"/>
                </a:lnTo>
                <a:lnTo>
                  <a:pt x="10344" y="16737"/>
                </a:lnTo>
                <a:lnTo>
                  <a:pt x="10720" y="16549"/>
                </a:lnTo>
                <a:lnTo>
                  <a:pt x="11096" y="16267"/>
                </a:lnTo>
                <a:lnTo>
                  <a:pt x="11472" y="15985"/>
                </a:lnTo>
                <a:lnTo>
                  <a:pt x="11754" y="15609"/>
                </a:lnTo>
                <a:lnTo>
                  <a:pt x="11942" y="15233"/>
                </a:lnTo>
                <a:lnTo>
                  <a:pt x="12036" y="14763"/>
                </a:lnTo>
                <a:close/>
                <a:moveTo>
                  <a:pt x="17866" y="16831"/>
                </a:moveTo>
                <a:lnTo>
                  <a:pt x="17866" y="22567"/>
                </a:lnTo>
                <a:lnTo>
                  <a:pt x="15986" y="22567"/>
                </a:lnTo>
                <a:lnTo>
                  <a:pt x="15986" y="16831"/>
                </a:lnTo>
                <a:lnTo>
                  <a:pt x="16926" y="16925"/>
                </a:lnTo>
                <a:lnTo>
                  <a:pt x="17866" y="16831"/>
                </a:lnTo>
                <a:close/>
                <a:moveTo>
                  <a:pt x="21721" y="14857"/>
                </a:moveTo>
                <a:lnTo>
                  <a:pt x="21909" y="15233"/>
                </a:lnTo>
                <a:lnTo>
                  <a:pt x="22097" y="15703"/>
                </a:lnTo>
                <a:lnTo>
                  <a:pt x="22379" y="15985"/>
                </a:lnTo>
                <a:lnTo>
                  <a:pt x="22756" y="16361"/>
                </a:lnTo>
                <a:lnTo>
                  <a:pt x="23132" y="16549"/>
                </a:lnTo>
                <a:lnTo>
                  <a:pt x="23508" y="16737"/>
                </a:lnTo>
                <a:lnTo>
                  <a:pt x="23978" y="16925"/>
                </a:lnTo>
                <a:lnTo>
                  <a:pt x="24448" y="16925"/>
                </a:lnTo>
                <a:lnTo>
                  <a:pt x="25106" y="16831"/>
                </a:lnTo>
                <a:lnTo>
                  <a:pt x="25670" y="16643"/>
                </a:lnTo>
                <a:lnTo>
                  <a:pt x="25952" y="16925"/>
                </a:lnTo>
                <a:lnTo>
                  <a:pt x="26799" y="17301"/>
                </a:lnTo>
                <a:lnTo>
                  <a:pt x="27551" y="17772"/>
                </a:lnTo>
                <a:lnTo>
                  <a:pt x="28303" y="18430"/>
                </a:lnTo>
                <a:lnTo>
                  <a:pt x="28867" y="19088"/>
                </a:lnTo>
                <a:lnTo>
                  <a:pt x="29337" y="19934"/>
                </a:lnTo>
                <a:lnTo>
                  <a:pt x="29714" y="20686"/>
                </a:lnTo>
                <a:lnTo>
                  <a:pt x="29996" y="21627"/>
                </a:lnTo>
                <a:lnTo>
                  <a:pt x="30090" y="22567"/>
                </a:lnTo>
                <a:lnTo>
                  <a:pt x="19747" y="22567"/>
                </a:lnTo>
                <a:lnTo>
                  <a:pt x="19747" y="16267"/>
                </a:lnTo>
                <a:lnTo>
                  <a:pt x="20311" y="15985"/>
                </a:lnTo>
                <a:lnTo>
                  <a:pt x="20781" y="15609"/>
                </a:lnTo>
                <a:lnTo>
                  <a:pt x="21251" y="15233"/>
                </a:lnTo>
                <a:lnTo>
                  <a:pt x="21721" y="14857"/>
                </a:lnTo>
                <a:close/>
                <a:moveTo>
                  <a:pt x="31406" y="24448"/>
                </a:moveTo>
                <a:lnTo>
                  <a:pt x="30466" y="26328"/>
                </a:lnTo>
                <a:lnTo>
                  <a:pt x="3386" y="26328"/>
                </a:lnTo>
                <a:lnTo>
                  <a:pt x="2446" y="24448"/>
                </a:lnTo>
                <a:close/>
                <a:moveTo>
                  <a:pt x="30090" y="28209"/>
                </a:moveTo>
                <a:lnTo>
                  <a:pt x="30090" y="31970"/>
                </a:lnTo>
                <a:lnTo>
                  <a:pt x="3762" y="31970"/>
                </a:lnTo>
                <a:lnTo>
                  <a:pt x="3762" y="28209"/>
                </a:lnTo>
                <a:close/>
                <a:moveTo>
                  <a:pt x="16926" y="0"/>
                </a:moveTo>
                <a:lnTo>
                  <a:pt x="16174" y="94"/>
                </a:lnTo>
                <a:lnTo>
                  <a:pt x="15515" y="377"/>
                </a:lnTo>
                <a:lnTo>
                  <a:pt x="14951" y="753"/>
                </a:lnTo>
                <a:lnTo>
                  <a:pt x="14575" y="1317"/>
                </a:lnTo>
                <a:lnTo>
                  <a:pt x="13917" y="1035"/>
                </a:lnTo>
                <a:lnTo>
                  <a:pt x="13165" y="941"/>
                </a:lnTo>
                <a:lnTo>
                  <a:pt x="12601" y="1035"/>
                </a:lnTo>
                <a:lnTo>
                  <a:pt x="12036" y="1129"/>
                </a:lnTo>
                <a:lnTo>
                  <a:pt x="11566" y="1411"/>
                </a:lnTo>
                <a:lnTo>
                  <a:pt x="11190" y="1787"/>
                </a:lnTo>
                <a:lnTo>
                  <a:pt x="10814" y="2163"/>
                </a:lnTo>
                <a:lnTo>
                  <a:pt x="10532" y="2633"/>
                </a:lnTo>
                <a:lnTo>
                  <a:pt x="10438" y="3197"/>
                </a:lnTo>
                <a:lnTo>
                  <a:pt x="10344" y="3762"/>
                </a:lnTo>
                <a:lnTo>
                  <a:pt x="9780" y="3856"/>
                </a:lnTo>
                <a:lnTo>
                  <a:pt x="9216" y="3950"/>
                </a:lnTo>
                <a:lnTo>
                  <a:pt x="8745" y="4232"/>
                </a:lnTo>
                <a:lnTo>
                  <a:pt x="8369" y="4608"/>
                </a:lnTo>
                <a:lnTo>
                  <a:pt x="7993" y="4984"/>
                </a:lnTo>
                <a:lnTo>
                  <a:pt x="7711" y="5454"/>
                </a:lnTo>
                <a:lnTo>
                  <a:pt x="7617" y="6018"/>
                </a:lnTo>
                <a:lnTo>
                  <a:pt x="7523" y="6582"/>
                </a:lnTo>
                <a:lnTo>
                  <a:pt x="7617" y="7335"/>
                </a:lnTo>
                <a:lnTo>
                  <a:pt x="7899" y="7993"/>
                </a:lnTo>
                <a:lnTo>
                  <a:pt x="7335" y="8369"/>
                </a:lnTo>
                <a:lnTo>
                  <a:pt x="6959" y="8933"/>
                </a:lnTo>
                <a:lnTo>
                  <a:pt x="6677" y="9591"/>
                </a:lnTo>
                <a:lnTo>
                  <a:pt x="6583" y="10343"/>
                </a:lnTo>
                <a:lnTo>
                  <a:pt x="6677" y="10908"/>
                </a:lnTo>
                <a:lnTo>
                  <a:pt x="6771" y="11378"/>
                </a:lnTo>
                <a:lnTo>
                  <a:pt x="6959" y="11848"/>
                </a:lnTo>
                <a:lnTo>
                  <a:pt x="7335" y="12224"/>
                </a:lnTo>
                <a:lnTo>
                  <a:pt x="6959" y="12600"/>
                </a:lnTo>
                <a:lnTo>
                  <a:pt x="6771" y="13070"/>
                </a:lnTo>
                <a:lnTo>
                  <a:pt x="6677" y="13540"/>
                </a:lnTo>
                <a:lnTo>
                  <a:pt x="6583" y="14105"/>
                </a:lnTo>
                <a:lnTo>
                  <a:pt x="6677" y="14669"/>
                </a:lnTo>
                <a:lnTo>
                  <a:pt x="6865" y="15233"/>
                </a:lnTo>
                <a:lnTo>
                  <a:pt x="5831" y="15797"/>
                </a:lnTo>
                <a:lnTo>
                  <a:pt x="4890" y="16549"/>
                </a:lnTo>
                <a:lnTo>
                  <a:pt x="4044" y="17301"/>
                </a:lnTo>
                <a:lnTo>
                  <a:pt x="3292" y="18242"/>
                </a:lnTo>
                <a:lnTo>
                  <a:pt x="2728" y="19182"/>
                </a:lnTo>
                <a:lnTo>
                  <a:pt x="2352" y="20310"/>
                </a:lnTo>
                <a:lnTo>
                  <a:pt x="1975" y="21345"/>
                </a:lnTo>
                <a:lnTo>
                  <a:pt x="1881" y="22567"/>
                </a:lnTo>
                <a:lnTo>
                  <a:pt x="659" y="22567"/>
                </a:lnTo>
                <a:lnTo>
                  <a:pt x="471" y="22661"/>
                </a:lnTo>
                <a:lnTo>
                  <a:pt x="283" y="22849"/>
                </a:lnTo>
                <a:lnTo>
                  <a:pt x="189" y="23037"/>
                </a:lnTo>
                <a:lnTo>
                  <a:pt x="95" y="23225"/>
                </a:lnTo>
                <a:lnTo>
                  <a:pt x="1" y="23413"/>
                </a:lnTo>
                <a:lnTo>
                  <a:pt x="1" y="23695"/>
                </a:lnTo>
                <a:lnTo>
                  <a:pt x="95" y="23883"/>
                </a:lnTo>
                <a:lnTo>
                  <a:pt x="1881" y="27456"/>
                </a:lnTo>
                <a:lnTo>
                  <a:pt x="1881" y="32910"/>
                </a:lnTo>
                <a:lnTo>
                  <a:pt x="1975" y="33286"/>
                </a:lnTo>
                <a:lnTo>
                  <a:pt x="2163" y="33568"/>
                </a:lnTo>
                <a:lnTo>
                  <a:pt x="2446" y="33756"/>
                </a:lnTo>
                <a:lnTo>
                  <a:pt x="2822" y="33850"/>
                </a:lnTo>
                <a:lnTo>
                  <a:pt x="31030" y="33850"/>
                </a:lnTo>
                <a:lnTo>
                  <a:pt x="31406" y="33756"/>
                </a:lnTo>
                <a:lnTo>
                  <a:pt x="31688" y="33568"/>
                </a:lnTo>
                <a:lnTo>
                  <a:pt x="31876" y="33286"/>
                </a:lnTo>
                <a:lnTo>
                  <a:pt x="31970" y="32910"/>
                </a:lnTo>
                <a:lnTo>
                  <a:pt x="31970" y="27456"/>
                </a:lnTo>
                <a:lnTo>
                  <a:pt x="33757" y="23883"/>
                </a:lnTo>
                <a:lnTo>
                  <a:pt x="33851" y="23695"/>
                </a:lnTo>
                <a:lnTo>
                  <a:pt x="33851" y="23413"/>
                </a:lnTo>
                <a:lnTo>
                  <a:pt x="33757" y="23225"/>
                </a:lnTo>
                <a:lnTo>
                  <a:pt x="33663" y="23037"/>
                </a:lnTo>
                <a:lnTo>
                  <a:pt x="33569" y="22849"/>
                </a:lnTo>
                <a:lnTo>
                  <a:pt x="33381" y="22661"/>
                </a:lnTo>
                <a:lnTo>
                  <a:pt x="33193" y="22567"/>
                </a:lnTo>
                <a:lnTo>
                  <a:pt x="31970" y="22567"/>
                </a:lnTo>
                <a:lnTo>
                  <a:pt x="31876" y="21345"/>
                </a:lnTo>
                <a:lnTo>
                  <a:pt x="31500" y="20310"/>
                </a:lnTo>
                <a:lnTo>
                  <a:pt x="31124" y="19182"/>
                </a:lnTo>
                <a:lnTo>
                  <a:pt x="30560" y="18242"/>
                </a:lnTo>
                <a:lnTo>
                  <a:pt x="29808" y="17301"/>
                </a:lnTo>
                <a:lnTo>
                  <a:pt x="29055" y="16549"/>
                </a:lnTo>
                <a:lnTo>
                  <a:pt x="28115" y="15797"/>
                </a:lnTo>
                <a:lnTo>
                  <a:pt x="27081" y="15233"/>
                </a:lnTo>
                <a:lnTo>
                  <a:pt x="27269" y="14763"/>
                </a:lnTo>
                <a:lnTo>
                  <a:pt x="27269" y="14105"/>
                </a:lnTo>
                <a:lnTo>
                  <a:pt x="27269" y="13540"/>
                </a:lnTo>
                <a:lnTo>
                  <a:pt x="27081" y="13070"/>
                </a:lnTo>
                <a:lnTo>
                  <a:pt x="26893" y="12600"/>
                </a:lnTo>
                <a:lnTo>
                  <a:pt x="26611" y="12224"/>
                </a:lnTo>
                <a:lnTo>
                  <a:pt x="26893" y="11848"/>
                </a:lnTo>
                <a:lnTo>
                  <a:pt x="27081" y="11378"/>
                </a:lnTo>
                <a:lnTo>
                  <a:pt x="27269" y="10908"/>
                </a:lnTo>
                <a:lnTo>
                  <a:pt x="27269" y="10343"/>
                </a:lnTo>
                <a:lnTo>
                  <a:pt x="27175" y="9591"/>
                </a:lnTo>
                <a:lnTo>
                  <a:pt x="26987" y="8933"/>
                </a:lnTo>
                <a:lnTo>
                  <a:pt x="26517" y="8369"/>
                </a:lnTo>
                <a:lnTo>
                  <a:pt x="25952" y="7993"/>
                </a:lnTo>
                <a:lnTo>
                  <a:pt x="26235" y="7335"/>
                </a:lnTo>
                <a:lnTo>
                  <a:pt x="26329" y="6582"/>
                </a:lnTo>
                <a:lnTo>
                  <a:pt x="26329" y="6018"/>
                </a:lnTo>
                <a:lnTo>
                  <a:pt x="26141" y="5454"/>
                </a:lnTo>
                <a:lnTo>
                  <a:pt x="25858" y="4984"/>
                </a:lnTo>
                <a:lnTo>
                  <a:pt x="25576" y="4608"/>
                </a:lnTo>
                <a:lnTo>
                  <a:pt x="25106" y="4232"/>
                </a:lnTo>
                <a:lnTo>
                  <a:pt x="24636" y="3950"/>
                </a:lnTo>
                <a:lnTo>
                  <a:pt x="24072" y="3856"/>
                </a:lnTo>
                <a:lnTo>
                  <a:pt x="23508" y="3762"/>
                </a:lnTo>
                <a:lnTo>
                  <a:pt x="23508" y="3197"/>
                </a:lnTo>
                <a:lnTo>
                  <a:pt x="23320" y="2633"/>
                </a:lnTo>
                <a:lnTo>
                  <a:pt x="23038" y="2163"/>
                </a:lnTo>
                <a:lnTo>
                  <a:pt x="22756" y="1787"/>
                </a:lnTo>
                <a:lnTo>
                  <a:pt x="22285" y="1411"/>
                </a:lnTo>
                <a:lnTo>
                  <a:pt x="21815" y="1129"/>
                </a:lnTo>
                <a:lnTo>
                  <a:pt x="21251" y="1035"/>
                </a:lnTo>
                <a:lnTo>
                  <a:pt x="20687" y="941"/>
                </a:lnTo>
                <a:lnTo>
                  <a:pt x="20029" y="1035"/>
                </a:lnTo>
                <a:lnTo>
                  <a:pt x="19371" y="1317"/>
                </a:lnTo>
                <a:lnTo>
                  <a:pt x="18900" y="753"/>
                </a:lnTo>
                <a:lnTo>
                  <a:pt x="18336" y="377"/>
                </a:lnTo>
                <a:lnTo>
                  <a:pt x="17678" y="94"/>
                </a:lnTo>
                <a:lnTo>
                  <a:pt x="169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8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sz="3800" dirty="0" smtClean="0"/>
              <a:t>ПЕРЕХОДНЫЙ ПЕРИОД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3000" dirty="0" smtClean="0"/>
              <a:t>в сфере конкуренции</a:t>
            </a:r>
            <a:endParaRPr sz="3000"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800" dirty="0"/>
              <a:t>за 3 года функционирования Суда </a:t>
            </a:r>
            <a:r>
              <a:rPr lang="ru-RU" sz="2800" dirty="0" smtClean="0"/>
              <a:t>ЕАЭС</a:t>
            </a:r>
          </a:p>
          <a:p>
            <a:pPr marL="0" lvl="0" indent="0"/>
            <a:r>
              <a:rPr lang="ru-RU" sz="2800" dirty="0" smtClean="0"/>
              <a:t>1 заявление о разъяснении, 2 заявления о разрешении спора</a:t>
            </a:r>
          </a:p>
          <a:p>
            <a:pPr marL="0" lvl="0" indent="0"/>
            <a:endParaRPr lang="ru-RU" sz="2800" dirty="0"/>
          </a:p>
          <a:p>
            <a:pPr marL="0" lvl="0" indent="0" algn="r"/>
            <a:r>
              <a:rPr lang="ru-RU" sz="1700" b="1" i="0" dirty="0" smtClean="0"/>
              <a:t>   4</a:t>
            </a:r>
            <a:endParaRPr sz="1700" b="1" i="0" dirty="0"/>
          </a:p>
        </p:txBody>
      </p:sp>
    </p:spTree>
    <p:extLst>
      <p:ext uri="{BB962C8B-B14F-4D97-AF65-F5344CB8AC3E}">
        <p14:creationId xmlns:p14="http://schemas.microsoft.com/office/powerpoint/2010/main" val="11209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84503"/>
              </p:ext>
            </p:extLst>
          </p:nvPr>
        </p:nvGraphicFramePr>
        <p:xfrm>
          <a:off x="8316416" y="4371950"/>
          <a:ext cx="695400" cy="597024"/>
        </p:xfrm>
        <a:graphic>
          <a:graphicData uri="http://schemas.openxmlformats.org/drawingml/2006/table">
            <a:tbl>
              <a:tblPr firstRow="1" bandRow="1">
                <a:tableStyleId>{1A7BE79C-B8FC-4E26-83D2-FB3E24E15CB8}</a:tableStyleId>
              </a:tblPr>
              <a:tblGrid>
                <a:gridCol w="695400"/>
              </a:tblGrid>
              <a:tr h="597024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37250" y="555526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ПРИЧИНЫ</a:t>
            </a:r>
            <a:endParaRPr dirty="0"/>
          </a:p>
        </p:txBody>
      </p:sp>
      <p:sp>
        <p:nvSpPr>
          <p:cNvPr id="126" name="Shape 126"/>
          <p:cNvSpPr/>
          <p:nvPr/>
        </p:nvSpPr>
        <p:spPr>
          <a:xfrm>
            <a:off x="2483768" y="1275606"/>
            <a:ext cx="4032448" cy="3456384"/>
          </a:xfrm>
          <a:prstGeom prst="diamond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500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Длительный срок расследования и принятия решения Евразийской экономической комиссией. Решение  - потенциальный предмет спора в Суде ЕАЭС</a:t>
            </a:r>
            <a:endParaRPr sz="150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508104" y="1203598"/>
            <a:ext cx="3600400" cy="3528392"/>
          </a:xfrm>
          <a:prstGeom prst="diamond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500" i="1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Курс ЕЭК на использование «мягкого права», консультаций и </a:t>
            </a:r>
            <a:r>
              <a:rPr lang="ru-RU" sz="1500" i="1" dirty="0" err="1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проконкурентных</a:t>
            </a:r>
            <a:r>
              <a:rPr lang="ru-RU" sz="1500" i="1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обязательств субъектов хозяйствования</a:t>
            </a:r>
            <a:endParaRPr sz="1500" i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1203598"/>
            <a:ext cx="3563888" cy="3528392"/>
          </a:xfrm>
          <a:prstGeom prst="diamond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500" i="1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Право в сфере конкуренции находится в стадии формирования (решение ЕЭК по критериям отнесения рынка к трансграничному и др.)  </a:t>
            </a:r>
          </a:p>
        </p:txBody>
      </p:sp>
    </p:spTree>
    <p:extLst>
      <p:ext uri="{BB962C8B-B14F-4D97-AF65-F5344CB8AC3E}">
        <p14:creationId xmlns:p14="http://schemas.microsoft.com/office/powerpoint/2010/main" val="21415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31640" y="843558"/>
            <a:ext cx="6469500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b="1" dirty="0" smtClean="0"/>
              <a:t>ОПЫТ СУДА ЕВРОПЕЙСКОГО СОЮЗА</a:t>
            </a:r>
            <a:br>
              <a:rPr lang="ru-RU" b="1" dirty="0" smtClean="0"/>
            </a:br>
            <a:r>
              <a:rPr lang="ru-RU" sz="1700" b="1" dirty="0" smtClean="0"/>
              <a:t>в сфере конкуренции</a:t>
            </a:r>
            <a:endParaRPr sz="1700" b="1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337274" y="1563637"/>
            <a:ext cx="7339181" cy="3362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r>
              <a:rPr lang="ru-RU" sz="1850" dirty="0" smtClean="0"/>
              <a:t>50 лет практики</a:t>
            </a: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r>
              <a:rPr lang="ru-RU" sz="1850" dirty="0" smtClean="0"/>
              <a:t>1960 г. – рассмотрено 1 дело </a:t>
            </a: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r>
              <a:rPr lang="ru-RU" sz="1850" dirty="0" smtClean="0"/>
              <a:t>2017 г. – 129 дел</a:t>
            </a:r>
          </a:p>
          <a:p>
            <a:pPr lvl="0"/>
            <a:r>
              <a:rPr lang="ru-RU" sz="1850" dirty="0" smtClean="0"/>
              <a:t>Лидерство в стимулировании наднациональной динамики в сфере развития добросовестной конкуренции и противодействия монополиям – через толкование предписаний права ЕС</a:t>
            </a:r>
          </a:p>
          <a:p>
            <a:pPr lvl="0"/>
            <a:r>
              <a:rPr lang="ru-RU" sz="1850" dirty="0" smtClean="0"/>
              <a:t>«Переходный период» прошел, сегодня в Суде ЕС оспариваются решения Комиссии, вводящие серьезные санкции – дело </a:t>
            </a:r>
            <a:r>
              <a:rPr lang="en-US" sz="1850" i="1" dirty="0" smtClean="0"/>
              <a:t>Intel  </a:t>
            </a:r>
          </a:p>
          <a:p>
            <a:pPr lvl="0"/>
            <a:endParaRPr lang="en-US" i="1" dirty="0"/>
          </a:p>
          <a:p>
            <a:pPr marL="114300" lvl="0" indent="0" algn="r">
              <a:buNone/>
            </a:pPr>
            <a:r>
              <a:rPr lang="en-US" b="1" dirty="0" smtClean="0"/>
              <a:t>6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6750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/>
              <a:t>Правовая позиция Суда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/>
              <a:t>Консультативное </a:t>
            </a:r>
            <a:r>
              <a:rPr lang="ru-RU" b="1" dirty="0"/>
              <a:t>заключение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/>
              <a:t>от 4 апреля 2017 года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700" dirty="0" smtClean="0"/>
              <a:t>«Общие правила конкуренции обладают прямым действием и должны непосредственно применяться государствами-членами»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73744"/>
              </p:ext>
            </p:extLst>
          </p:nvPr>
        </p:nvGraphicFramePr>
        <p:xfrm>
          <a:off x="7668344" y="4659982"/>
          <a:ext cx="983432" cy="432048"/>
        </p:xfrm>
        <a:graphic>
          <a:graphicData uri="http://schemas.openxmlformats.org/drawingml/2006/table">
            <a:tbl>
              <a:tblPr firstRow="1" bandRow="1">
                <a:tableStyleId>{1A7BE79C-B8FC-4E26-83D2-FB3E24E15CB8}</a:tableStyleId>
              </a:tblPr>
              <a:tblGrid>
                <a:gridCol w="983432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  <a:latin typeface="Libre Baskerville" charset="0"/>
                        </a:rPr>
                        <a:t>7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Вопросы, на которые предстоит ответить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1526150" y="2208725"/>
            <a:ext cx="963000" cy="963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1</a:t>
            </a:r>
            <a:endParaRPr sz="2400" dirty="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090525" y="2208725"/>
            <a:ext cx="963000" cy="963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2</a:t>
            </a:r>
            <a:endParaRPr sz="2400" dirty="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654900" y="2208725"/>
            <a:ext cx="963000" cy="9630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3</a:t>
            </a:r>
            <a:endParaRPr sz="2400" dirty="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2494307" y="2689025"/>
            <a:ext cx="16014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5" name="Shape 175"/>
          <p:cNvCxnSpPr>
            <a:stCxn id="172" idx="6"/>
            <a:endCxn id="173" idx="2"/>
          </p:cNvCxnSpPr>
          <p:nvPr/>
        </p:nvCxnSpPr>
        <p:spPr>
          <a:xfrm>
            <a:off x="5053525" y="2690225"/>
            <a:ext cx="1601400" cy="6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6" name="Shape 176"/>
          <p:cNvSpPr txBox="1">
            <a:spLocks noGrp="1"/>
          </p:cNvSpPr>
          <p:nvPr>
            <p:ph type="body" idx="4294967295"/>
          </p:nvPr>
        </p:nvSpPr>
        <p:spPr>
          <a:xfrm>
            <a:off x="740250" y="3298150"/>
            <a:ext cx="2400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dirty="0" smtClean="0"/>
              <a:t>Общие критерии нормы прямого действия </a:t>
            </a:r>
            <a:endParaRPr sz="2200" dirty="0"/>
          </a:p>
        </p:txBody>
      </p:sp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3339763" y="3003797"/>
            <a:ext cx="2400300" cy="1088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 smtClean="0"/>
              <a:t>Позиция о согласованной политике в вопросах конкуренции</a:t>
            </a:r>
            <a:endParaRPr sz="2100" b="1"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5939275" y="3298150"/>
            <a:ext cx="2400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dirty="0" smtClean="0"/>
              <a:t>О дефиниции трансграничного рынка</a:t>
            </a:r>
            <a:endParaRPr lang="en-US" sz="2200" dirty="0" smtClean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 smtClean="0"/>
              <a:t>  </a:t>
            </a:r>
            <a:r>
              <a:rPr lang="en-US" sz="1700" b="1" dirty="0" smtClean="0"/>
              <a:t>8</a:t>
            </a:r>
            <a:endParaRPr sz="1700" b="1" dirty="0"/>
          </a:p>
        </p:txBody>
      </p:sp>
    </p:spTree>
    <p:extLst>
      <p:ext uri="{BB962C8B-B14F-4D97-AF65-F5344CB8AC3E}">
        <p14:creationId xmlns:p14="http://schemas.microsoft.com/office/powerpoint/2010/main" val="15608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1275150" y="2211711"/>
            <a:ext cx="659370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Заявления НЛМК и ВИЗ-СТАЛЬ</a:t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4294967295"/>
          </p:nvPr>
        </p:nvSpPr>
        <p:spPr>
          <a:xfrm>
            <a:off x="683568" y="2715766"/>
            <a:ext cx="7920880" cy="1465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/>
              <a:t>Оспаривалось первое решение ЕЭК в сфере конкуренции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200" i="1" dirty="0" smtClean="0"/>
              <a:t>Правоприменительная</a:t>
            </a:r>
            <a:r>
              <a:rPr lang="ru-RU" sz="2200" dirty="0" smtClean="0"/>
              <a:t> </a:t>
            </a:r>
            <a:r>
              <a:rPr lang="ru-RU" sz="2200" i="1" dirty="0" smtClean="0"/>
              <a:t>новелла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200" i="1" dirty="0" smtClean="0"/>
              <a:t>Два порядка оспаривания решений Комиссии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/>
              <a:t>Выявлены процессуальные вопросы (правовые коллизии) </a:t>
            </a:r>
            <a:endParaRPr lang="en-US" sz="2200" dirty="0" smtClean="0"/>
          </a:p>
          <a:p>
            <a:pPr marL="114300" lv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9</a:t>
            </a:r>
            <a:endParaRPr lang="ru-RU" b="1" dirty="0" smtClean="0"/>
          </a:p>
        </p:txBody>
      </p:sp>
      <p:pic>
        <p:nvPicPr>
          <p:cNvPr id="1026" name="Picture 2" descr="C:\Users\SE3012\Desktop\YXBpa2FidS5ydS9pbWdfbi8yMDEyLTA0XzMvMm5jLmpwZz9fX2lkPTk3OD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7495"/>
            <a:ext cx="2448272" cy="18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368</Words>
  <Application>Microsoft Office PowerPoint</Application>
  <PresentationFormat>Экран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Libre Baskerville</vt:lpstr>
      <vt:lpstr>Times New Roman</vt:lpstr>
      <vt:lpstr>Cinzel</vt:lpstr>
      <vt:lpstr>Vicentio template</vt:lpstr>
      <vt:lpstr> Роль Суда ЕАЭС в обеспечении соблюдения общих правил добросовестной конкуренции на трансграничных рынках                              Венера Сейтимова  </vt:lpstr>
      <vt:lpstr>Правовые основы </vt:lpstr>
      <vt:lpstr>Компетенция Суда ЕАЭС (по конкуренции)</vt:lpstr>
      <vt:lpstr> «ПЕРЕХОДНЫЙ ПЕРИОД» в сфере конкуренции</vt:lpstr>
      <vt:lpstr>ПРИЧИНЫ</vt:lpstr>
      <vt:lpstr>ОПЫТ СУДА ЕВРОПЕЙСКОГО СОЮЗА в сфере конкуренции</vt:lpstr>
      <vt:lpstr>Презентация PowerPoint</vt:lpstr>
      <vt:lpstr>Вопросы, на которые предстоит ответить</vt:lpstr>
      <vt:lpstr>Заявления НЛМК и ВИЗ-СТАЛЬ </vt:lpstr>
      <vt:lpstr>ПЕРСПЕКТИВЫ…  Консультативные заключения как акты общего применения, в отличие от решений по конкретным спорам, обладают огромной движущей силой для интеграции, способствуют единому правопорядку.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Акшимова Нурсулу Советовна</dc:creator>
  <cp:lastModifiedBy>Даулиев Расул Габитович</cp:lastModifiedBy>
  <cp:revision>37</cp:revision>
  <dcterms:modified xsi:type="dcterms:W3CDTF">2018-02-23T08:49:06Z</dcterms:modified>
</cp:coreProperties>
</file>